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sldIdLst>
    <p:sldId id="256" r:id="rId2"/>
    <p:sldId id="268" r:id="rId3"/>
    <p:sldId id="257" r:id="rId4"/>
    <p:sldId id="275" r:id="rId5"/>
    <p:sldId id="259" r:id="rId6"/>
    <p:sldId id="258" r:id="rId7"/>
    <p:sldId id="269" r:id="rId8"/>
    <p:sldId id="260" r:id="rId9"/>
    <p:sldId id="261" r:id="rId10"/>
    <p:sldId id="274" r:id="rId11"/>
    <p:sldId id="276" r:id="rId12"/>
    <p:sldId id="277" r:id="rId13"/>
    <p:sldId id="278" r:id="rId14"/>
    <p:sldId id="262" r:id="rId15"/>
    <p:sldId id="263" r:id="rId16"/>
    <p:sldId id="264" r:id="rId17"/>
    <p:sldId id="265" r:id="rId18"/>
    <p:sldId id="266" r:id="rId19"/>
    <p:sldId id="267" r:id="rId20"/>
    <p:sldId id="271" r:id="rId21"/>
    <p:sldId id="272"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98"/>
  </p:normalViewPr>
  <p:slideViewPr>
    <p:cSldViewPr snapToGrid="0">
      <p:cViewPr varScale="1">
        <p:scale>
          <a:sx n="100" d="100"/>
          <a:sy n="100" d="100"/>
        </p:scale>
        <p:origin x="90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582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2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7101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859904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1806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03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722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932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432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6431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767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1122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464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4088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2504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6/24/25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771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2169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6/24/25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680677694"/>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overnment/news/prime-minister-meets-with-lionesses-ahead-of-the-euros-to-announce-a-new-approach-to-school-spor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gital-forms.education.gov.uk/btdzuovroc/reporting-primary-pe-and-sport-premium-grant-expenditure" TargetMode="External"/><Relationship Id="rId2" Type="http://schemas.openxmlformats.org/officeDocument/2006/relationships/hyperlink" Target="https://www.gov.uk/guidance/complete-the-pe-and-sport-premium-expenditure-reporting-return" TargetMode="External"/><Relationship Id="rId1" Type="http://schemas.openxmlformats.org/officeDocument/2006/relationships/slideLayout" Target="../slideLayouts/slideLayout2.xml"/><Relationship Id="rId5" Type="http://schemas.openxmlformats.org/officeDocument/2006/relationships/hyperlink" Target="https://profile.signin.education.gov.uk/register" TargetMode="External"/><Relationship Id="rId4" Type="http://schemas.openxmlformats.org/officeDocument/2006/relationships/hyperlink" Target="https://services.signin.education.gov.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ervices.signin.education.gov.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36D6-5C70-3BA6-0E29-72F20FFC54CF}"/>
              </a:ext>
            </a:extLst>
          </p:cNvPr>
          <p:cNvSpPr>
            <a:spLocks noGrp="1"/>
          </p:cNvSpPr>
          <p:nvPr>
            <p:ph type="ctrTitle"/>
          </p:nvPr>
        </p:nvSpPr>
        <p:spPr>
          <a:xfrm>
            <a:off x="641772" y="840189"/>
            <a:ext cx="8825658" cy="3329581"/>
          </a:xfrm>
        </p:spPr>
        <p:txBody>
          <a:bodyPr/>
          <a:lstStyle/>
          <a:p>
            <a:r>
              <a:rPr lang="en-GB" sz="4800" dirty="0"/>
              <a:t>PE &amp; SPORT PREMIUM REPORTING TOOL</a:t>
            </a:r>
          </a:p>
        </p:txBody>
      </p:sp>
      <p:sp>
        <p:nvSpPr>
          <p:cNvPr id="3" name="Subtitle 2">
            <a:extLst>
              <a:ext uri="{FF2B5EF4-FFF2-40B4-BE49-F238E27FC236}">
                <a16:creationId xmlns:a16="http://schemas.microsoft.com/office/drawing/2014/main" id="{D30DD701-D800-AE94-2A72-6596601394EE}"/>
              </a:ext>
            </a:extLst>
          </p:cNvPr>
          <p:cNvSpPr>
            <a:spLocks noGrp="1"/>
          </p:cNvSpPr>
          <p:nvPr>
            <p:ph type="subTitle" idx="1"/>
          </p:nvPr>
        </p:nvSpPr>
        <p:spPr>
          <a:xfrm>
            <a:off x="641772" y="4777380"/>
            <a:ext cx="8825658" cy="861420"/>
          </a:xfrm>
        </p:spPr>
        <p:txBody>
          <a:bodyPr/>
          <a:lstStyle/>
          <a:p>
            <a:r>
              <a:rPr lang="en-GB" dirty="0"/>
              <a:t>Tuesday 24</a:t>
            </a:r>
            <a:r>
              <a:rPr lang="en-GB" baseline="30000" dirty="0"/>
              <a:t>th</a:t>
            </a:r>
            <a:r>
              <a:rPr lang="en-GB" dirty="0"/>
              <a:t> June </a:t>
            </a:r>
          </a:p>
        </p:txBody>
      </p:sp>
      <p:pic>
        <p:nvPicPr>
          <p:cNvPr id="5" name="Picture 4" descr="A logo with different colors of paint splatters&#10;&#10;AI-generated content may be incorrect.">
            <a:extLst>
              <a:ext uri="{FF2B5EF4-FFF2-40B4-BE49-F238E27FC236}">
                <a16:creationId xmlns:a16="http://schemas.microsoft.com/office/drawing/2014/main" id="{AE421DC2-E466-8DF1-7E5C-14F9102EBB76}"/>
              </a:ext>
            </a:extLst>
          </p:cNvPr>
          <p:cNvPicPr>
            <a:picLocks noChangeAspect="1"/>
          </p:cNvPicPr>
          <p:nvPr/>
        </p:nvPicPr>
        <p:blipFill>
          <a:blip r:embed="rId2"/>
          <a:stretch>
            <a:fillRect/>
          </a:stretch>
        </p:blipFill>
        <p:spPr>
          <a:xfrm>
            <a:off x="7137400" y="2080620"/>
            <a:ext cx="5054600" cy="3949700"/>
          </a:xfrm>
          <a:prstGeom prst="rect">
            <a:avLst/>
          </a:prstGeom>
        </p:spPr>
      </p:pic>
    </p:spTree>
    <p:extLst>
      <p:ext uri="{BB962C8B-B14F-4D97-AF65-F5344CB8AC3E}">
        <p14:creationId xmlns:p14="http://schemas.microsoft.com/office/powerpoint/2010/main" val="392257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AF7ECE-9B1F-E40B-5441-6FE0CB20C55A}"/>
              </a:ext>
            </a:extLst>
          </p:cNvPr>
          <p:cNvPicPr>
            <a:picLocks noChangeAspect="1"/>
          </p:cNvPicPr>
          <p:nvPr/>
        </p:nvPicPr>
        <p:blipFill>
          <a:blip r:embed="rId2"/>
          <a:stretch>
            <a:fillRect/>
          </a:stretch>
        </p:blipFill>
        <p:spPr>
          <a:xfrm>
            <a:off x="1690660" y="0"/>
            <a:ext cx="8810680" cy="6858000"/>
          </a:xfrm>
          <a:prstGeom prst="rect">
            <a:avLst/>
          </a:prstGeom>
        </p:spPr>
      </p:pic>
    </p:spTree>
    <p:extLst>
      <p:ext uri="{BB962C8B-B14F-4D97-AF65-F5344CB8AC3E}">
        <p14:creationId xmlns:p14="http://schemas.microsoft.com/office/powerpoint/2010/main" val="309306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8A763-92F2-D32C-5611-DC8C8BB4603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2E83776-968F-32E0-61CA-25F477F9220E}"/>
              </a:ext>
            </a:extLst>
          </p:cNvPr>
          <p:cNvPicPr>
            <a:picLocks noChangeAspect="1"/>
          </p:cNvPicPr>
          <p:nvPr/>
        </p:nvPicPr>
        <p:blipFill>
          <a:blip r:embed="rId2"/>
          <a:stretch>
            <a:fillRect/>
          </a:stretch>
        </p:blipFill>
        <p:spPr>
          <a:xfrm>
            <a:off x="452437" y="528637"/>
            <a:ext cx="11287125" cy="5800725"/>
          </a:xfrm>
          <a:prstGeom prst="rect">
            <a:avLst/>
          </a:prstGeom>
        </p:spPr>
      </p:pic>
    </p:spTree>
    <p:extLst>
      <p:ext uri="{BB962C8B-B14F-4D97-AF65-F5344CB8AC3E}">
        <p14:creationId xmlns:p14="http://schemas.microsoft.com/office/powerpoint/2010/main" val="324769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C3BC9-22F8-36F8-3C74-A546904C87BB}"/>
              </a:ext>
            </a:extLst>
          </p:cNvPr>
          <p:cNvPicPr>
            <a:picLocks noChangeAspect="1"/>
          </p:cNvPicPr>
          <p:nvPr/>
        </p:nvPicPr>
        <p:blipFill>
          <a:blip r:embed="rId2"/>
          <a:stretch>
            <a:fillRect/>
          </a:stretch>
        </p:blipFill>
        <p:spPr>
          <a:xfrm>
            <a:off x="928687" y="457200"/>
            <a:ext cx="10334625" cy="5943600"/>
          </a:xfrm>
          <a:prstGeom prst="rect">
            <a:avLst/>
          </a:prstGeom>
        </p:spPr>
      </p:pic>
    </p:spTree>
    <p:extLst>
      <p:ext uri="{BB962C8B-B14F-4D97-AF65-F5344CB8AC3E}">
        <p14:creationId xmlns:p14="http://schemas.microsoft.com/office/powerpoint/2010/main" val="326036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70A12-5062-ADF3-6E47-2FFCAA2FAD2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9F916CD-9255-4F67-0B73-83102F0228B1}"/>
              </a:ext>
            </a:extLst>
          </p:cNvPr>
          <p:cNvPicPr>
            <a:picLocks noChangeAspect="1"/>
          </p:cNvPicPr>
          <p:nvPr/>
        </p:nvPicPr>
        <p:blipFill>
          <a:blip r:embed="rId2"/>
          <a:stretch>
            <a:fillRect/>
          </a:stretch>
        </p:blipFill>
        <p:spPr>
          <a:xfrm>
            <a:off x="895350" y="276225"/>
            <a:ext cx="10401300" cy="6305550"/>
          </a:xfrm>
          <a:prstGeom prst="rect">
            <a:avLst/>
          </a:prstGeom>
        </p:spPr>
      </p:pic>
    </p:spTree>
    <p:extLst>
      <p:ext uri="{BB962C8B-B14F-4D97-AF65-F5344CB8AC3E}">
        <p14:creationId xmlns:p14="http://schemas.microsoft.com/office/powerpoint/2010/main" val="283533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DB6-5B49-7CC4-6B59-84C2A54718FF}"/>
              </a:ext>
            </a:extLst>
          </p:cNvPr>
          <p:cNvSpPr>
            <a:spLocks noGrp="1"/>
          </p:cNvSpPr>
          <p:nvPr>
            <p:ph type="title"/>
          </p:nvPr>
        </p:nvSpPr>
        <p:spPr/>
        <p:txBody>
          <a:bodyPr/>
          <a:lstStyle/>
          <a:p>
            <a:r>
              <a:rPr lang="en-GB" dirty="0"/>
              <a:t>Form 2: How you have spent the PE &amp; Sport Premium Funding</a:t>
            </a:r>
          </a:p>
        </p:txBody>
      </p:sp>
      <p:sp>
        <p:nvSpPr>
          <p:cNvPr id="3" name="Content Placeholder 2">
            <a:extLst>
              <a:ext uri="{FF2B5EF4-FFF2-40B4-BE49-F238E27FC236}">
                <a16:creationId xmlns:a16="http://schemas.microsoft.com/office/drawing/2014/main" id="{28268ECF-E806-18AF-416F-F6FF7BA77DBE}"/>
              </a:ext>
            </a:extLst>
          </p:cNvPr>
          <p:cNvSpPr>
            <a:spLocks noGrp="1"/>
          </p:cNvSpPr>
          <p:nvPr>
            <p:ph idx="1"/>
          </p:nvPr>
        </p:nvSpPr>
        <p:spPr/>
        <p:txBody>
          <a:bodyPr>
            <a:normAutofit/>
          </a:bodyPr>
          <a:lstStyle/>
          <a:p>
            <a:pPr marL="0" indent="0">
              <a:buNone/>
            </a:pPr>
            <a:r>
              <a:rPr lang="en-GB" sz="1800" dirty="0"/>
              <a:t>Give a full breakdown of how your school has spent its PE and sport premium funding. We have broken it down across a series of categories. </a:t>
            </a:r>
          </a:p>
          <a:p>
            <a:pPr marL="0" indent="0">
              <a:buNone/>
            </a:pPr>
            <a:r>
              <a:rPr lang="en-GB" sz="1800" dirty="0"/>
              <a:t>This sub-form asks for a monetary category breakdown across continued professional development, internal and external activities spent by your school in academic year 2024 to 2025.</a:t>
            </a:r>
          </a:p>
          <a:p>
            <a:pPr marL="0" indent="0">
              <a:buNone/>
            </a:pPr>
            <a:r>
              <a:rPr lang="en-GB" sz="1800" dirty="0"/>
              <a:t>If your school has spent money on a certain category, select the appropriate tick box for that category from the list provided. You can select as many categories as are relevant.</a:t>
            </a:r>
          </a:p>
          <a:p>
            <a:pPr marL="0" indent="0">
              <a:buNone/>
            </a:pPr>
            <a:r>
              <a:rPr lang="en-GB" sz="1800" dirty="0"/>
              <a:t>You will then be taken to an individual page for each category you selected, where you can enter the value of the spend in the appropriate box.</a:t>
            </a:r>
          </a:p>
          <a:p>
            <a:pPr marL="0" indent="0">
              <a:buNone/>
            </a:pPr>
            <a:r>
              <a:rPr lang="en-GB" sz="1800" dirty="0"/>
              <a:t>You can only enter positive numeric values. If the answer is none, enter zero (0).</a:t>
            </a:r>
          </a:p>
          <a:p>
            <a:pPr marL="0" indent="0">
              <a:buNone/>
            </a:pPr>
            <a:endParaRPr lang="en-GB" sz="1800" dirty="0"/>
          </a:p>
        </p:txBody>
      </p:sp>
    </p:spTree>
    <p:extLst>
      <p:ext uri="{BB962C8B-B14F-4D97-AF65-F5344CB8AC3E}">
        <p14:creationId xmlns:p14="http://schemas.microsoft.com/office/powerpoint/2010/main" val="156139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871C-5817-0D50-C2F6-B90B6E5427F3}"/>
              </a:ext>
            </a:extLst>
          </p:cNvPr>
          <p:cNvSpPr>
            <a:spLocks noGrp="1"/>
          </p:cNvSpPr>
          <p:nvPr>
            <p:ph type="title"/>
          </p:nvPr>
        </p:nvSpPr>
        <p:spPr/>
        <p:txBody>
          <a:bodyPr/>
          <a:lstStyle/>
          <a:p>
            <a:r>
              <a:rPr lang="en-GB" dirty="0"/>
              <a:t>Form 3: The outcomes of spending the PE &amp; Sport Premium</a:t>
            </a:r>
          </a:p>
        </p:txBody>
      </p:sp>
      <p:sp>
        <p:nvSpPr>
          <p:cNvPr id="3" name="Content Placeholder 2">
            <a:extLst>
              <a:ext uri="{FF2B5EF4-FFF2-40B4-BE49-F238E27FC236}">
                <a16:creationId xmlns:a16="http://schemas.microsoft.com/office/drawing/2014/main" id="{5DED8FF6-8526-BED2-6648-B2145FDA6049}"/>
              </a:ext>
            </a:extLst>
          </p:cNvPr>
          <p:cNvSpPr>
            <a:spLocks noGrp="1"/>
          </p:cNvSpPr>
          <p:nvPr>
            <p:ph idx="1"/>
          </p:nvPr>
        </p:nvSpPr>
        <p:spPr>
          <a:xfrm>
            <a:off x="508000" y="2052918"/>
            <a:ext cx="11054080" cy="4195481"/>
          </a:xfrm>
        </p:spPr>
        <p:txBody>
          <a:bodyPr>
            <a:noAutofit/>
          </a:bodyPr>
          <a:lstStyle/>
          <a:p>
            <a:pPr marL="0" indent="0" algn="just">
              <a:buNone/>
            </a:pPr>
            <a:r>
              <a:rPr lang="en-GB" sz="1600" dirty="0"/>
              <a:t>The PE and sport premium should be used to support all pupils in your school, but you may also target some of your spending on certain pupils.</a:t>
            </a:r>
          </a:p>
          <a:p>
            <a:pPr marL="0" indent="0" algn="just">
              <a:buNone/>
            </a:pPr>
            <a:r>
              <a:rPr lang="en-GB" sz="1600" dirty="0"/>
              <a:t>In this section you should show if you have done that.</a:t>
            </a:r>
          </a:p>
          <a:p>
            <a:pPr marL="0" indent="0" algn="just">
              <a:buNone/>
            </a:pPr>
            <a:r>
              <a:rPr lang="en-GB" sz="1600" dirty="0"/>
              <a:t>These findings will allow us to make sure our PE and sport premium guidance is as helpful as possible.</a:t>
            </a:r>
          </a:p>
          <a:p>
            <a:pPr marL="0" indent="0" algn="just">
              <a:buNone/>
            </a:pPr>
            <a:r>
              <a:rPr lang="en-GB" sz="1600" dirty="0"/>
              <a:t>This section will ask if your school has prioritised any funding to provide or improve sport opportunities for: </a:t>
            </a:r>
          </a:p>
          <a:p>
            <a:pPr algn="just"/>
            <a:r>
              <a:rPr lang="en-GB" sz="1600" dirty="0"/>
              <a:t>children with SEND, including children with long-term medical conditions</a:t>
            </a:r>
          </a:p>
          <a:p>
            <a:pPr algn="just"/>
            <a:r>
              <a:rPr lang="en-GB" sz="1600" dirty="0"/>
              <a:t>girls</a:t>
            </a:r>
          </a:p>
          <a:p>
            <a:pPr algn="just"/>
            <a:r>
              <a:rPr lang="en-GB" sz="1600" dirty="0"/>
              <a:t>disadvantaged pupils</a:t>
            </a:r>
          </a:p>
          <a:p>
            <a:pPr marL="0" indent="0" algn="just">
              <a:buNone/>
            </a:pPr>
            <a:r>
              <a:rPr lang="en-GB" sz="1600" b="1" dirty="0"/>
              <a:t>Perceived impacts and improvements in PE and sport</a:t>
            </a:r>
          </a:p>
          <a:p>
            <a:pPr marL="0" indent="0" algn="just">
              <a:buNone/>
            </a:pPr>
            <a:r>
              <a:rPr lang="en-GB" sz="1600" dirty="0"/>
              <a:t>In this section you need to consider the perceived impact that PE and sport premium funding has had on pupils’ PE attainment, physical activity and sport participation in academic year 2024 to 2025.</a:t>
            </a:r>
          </a:p>
          <a:p>
            <a:pPr marL="0" indent="0" algn="just">
              <a:buNone/>
            </a:pPr>
            <a:r>
              <a:rPr lang="en-GB" sz="1600" dirty="0"/>
              <a:t>This will include questions about the 5 key areas for improvement where you should prioritise funding. Select from the 4 options which best describe the impact you think PE and sport premium funding has had in your school. (remember you don’t have to hit all 5 key areas)</a:t>
            </a:r>
          </a:p>
          <a:p>
            <a:pPr marL="0" indent="0">
              <a:buNone/>
            </a:pPr>
            <a:br>
              <a:rPr lang="en-GB" sz="1600" dirty="0"/>
            </a:br>
            <a:endParaRPr lang="en-GB" sz="1600" dirty="0"/>
          </a:p>
        </p:txBody>
      </p:sp>
    </p:spTree>
    <p:extLst>
      <p:ext uri="{BB962C8B-B14F-4D97-AF65-F5344CB8AC3E}">
        <p14:creationId xmlns:p14="http://schemas.microsoft.com/office/powerpoint/2010/main" val="91486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1731-5C7E-A06E-1C42-8EF9D5625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A0A72-E272-E312-87A6-AA8E2C7D9FBA}"/>
              </a:ext>
            </a:extLst>
          </p:cNvPr>
          <p:cNvSpPr>
            <a:spLocks noGrp="1"/>
          </p:cNvSpPr>
          <p:nvPr>
            <p:ph type="title"/>
          </p:nvPr>
        </p:nvSpPr>
        <p:spPr/>
        <p:txBody>
          <a:bodyPr/>
          <a:lstStyle/>
          <a:p>
            <a:r>
              <a:rPr lang="en-GB" dirty="0"/>
              <a:t>Form 3: The outcomes of spending the PE &amp; Sport Premium</a:t>
            </a:r>
          </a:p>
        </p:txBody>
      </p:sp>
      <p:sp>
        <p:nvSpPr>
          <p:cNvPr id="3" name="Content Placeholder 2">
            <a:extLst>
              <a:ext uri="{FF2B5EF4-FFF2-40B4-BE49-F238E27FC236}">
                <a16:creationId xmlns:a16="http://schemas.microsoft.com/office/drawing/2014/main" id="{E47CF437-EA0A-0064-9257-B34654983B64}"/>
              </a:ext>
            </a:extLst>
          </p:cNvPr>
          <p:cNvSpPr>
            <a:spLocks noGrp="1"/>
          </p:cNvSpPr>
          <p:nvPr>
            <p:ph idx="1"/>
          </p:nvPr>
        </p:nvSpPr>
        <p:spPr>
          <a:xfrm>
            <a:off x="497840" y="1853248"/>
            <a:ext cx="11358880" cy="4673002"/>
          </a:xfrm>
        </p:spPr>
        <p:txBody>
          <a:bodyPr>
            <a:noAutofit/>
          </a:bodyPr>
          <a:lstStyle/>
          <a:p>
            <a:pPr marL="0" indent="0">
              <a:buNone/>
            </a:pPr>
            <a:r>
              <a:rPr lang="en-GB" sz="1400" b="1" dirty="0"/>
              <a:t>Achieving sustainable outcomes </a:t>
            </a:r>
          </a:p>
          <a:p>
            <a:r>
              <a:rPr lang="en-GB" sz="1400" dirty="0"/>
              <a:t>In this section you need to describe how your school will make sure the improvements you have made from spending the PE and sport premium:</a:t>
            </a:r>
          </a:p>
          <a:p>
            <a:r>
              <a:rPr lang="en-GB" sz="1400" dirty="0"/>
              <a:t>are sustainable</a:t>
            </a:r>
          </a:p>
          <a:p>
            <a:r>
              <a:rPr lang="en-GB" sz="1400" dirty="0"/>
              <a:t>will benefit pupils joining in future years</a:t>
            </a:r>
          </a:p>
          <a:p>
            <a:pPr marL="0" indent="0">
              <a:buNone/>
            </a:pPr>
            <a:r>
              <a:rPr lang="en-GB" sz="1400" dirty="0"/>
              <a:t>Describe how you:</a:t>
            </a:r>
          </a:p>
          <a:p>
            <a:r>
              <a:rPr lang="en-GB" sz="1400" dirty="0"/>
              <a:t>have built capacity and capability for your school</a:t>
            </a:r>
          </a:p>
          <a:p>
            <a:r>
              <a:rPr lang="en-GB" sz="1400" dirty="0"/>
              <a:t>will make sure these improvements will be sustainable</a:t>
            </a:r>
          </a:p>
          <a:p>
            <a:pPr marL="0" indent="0">
              <a:buNone/>
            </a:pPr>
            <a:r>
              <a:rPr lang="en-GB" sz="1400" b="1" dirty="0"/>
              <a:t>Meeting requirements for swimming and water safety</a:t>
            </a:r>
          </a:p>
          <a:p>
            <a:pPr marL="0" indent="0">
              <a:buNone/>
            </a:pPr>
            <a:r>
              <a:rPr lang="en-GB" sz="1400" dirty="0"/>
              <a:t>In this section, provide data on the percentage of pupils in your year 6 cohort in the current academic year who met the national curriculum swimming and water safety requirements.</a:t>
            </a:r>
          </a:p>
          <a:p>
            <a:pPr marL="0" indent="0">
              <a:buNone/>
            </a:pPr>
            <a:r>
              <a:rPr lang="en-GB" sz="1400" dirty="0"/>
              <a:t>Use attainment data from year 6 pupils’ most recent swimming and water safety lessons.</a:t>
            </a:r>
          </a:p>
          <a:p>
            <a:pPr marL="0" indent="0">
              <a:buNone/>
            </a:pPr>
            <a:r>
              <a:rPr lang="en-GB" sz="1400" dirty="0"/>
              <a:t>This may be data from previous years, depending on the swimming and water safety programme at the school. If this does not apply to your school, select no and you will move to the next section.</a:t>
            </a:r>
          </a:p>
          <a:p>
            <a:pPr marL="0" indent="0">
              <a:buNone/>
            </a:pPr>
            <a:r>
              <a:rPr lang="en-GB" sz="1400" dirty="0"/>
              <a:t>Enter your answers as a percentage. Your answer must be a number between zero (0) and 100.</a:t>
            </a:r>
          </a:p>
          <a:p>
            <a:pPr marL="0" indent="0">
              <a:buNone/>
            </a:pPr>
            <a:br>
              <a:rPr lang="en-GB" sz="1400" dirty="0"/>
            </a:br>
            <a:endParaRPr lang="en-GB" sz="1400" dirty="0"/>
          </a:p>
        </p:txBody>
      </p:sp>
    </p:spTree>
    <p:extLst>
      <p:ext uri="{BB962C8B-B14F-4D97-AF65-F5344CB8AC3E}">
        <p14:creationId xmlns:p14="http://schemas.microsoft.com/office/powerpoint/2010/main" val="388989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C7B85-9B71-6215-DC13-864F5896B5B0}"/>
              </a:ext>
            </a:extLst>
          </p:cNvPr>
          <p:cNvSpPr>
            <a:spLocks noGrp="1"/>
          </p:cNvSpPr>
          <p:nvPr>
            <p:ph type="title"/>
          </p:nvPr>
        </p:nvSpPr>
        <p:spPr/>
        <p:txBody>
          <a:bodyPr/>
          <a:lstStyle/>
          <a:p>
            <a:r>
              <a:rPr lang="en-GB" dirty="0"/>
              <a:t>Form 4: Declarations</a:t>
            </a:r>
          </a:p>
        </p:txBody>
      </p:sp>
      <p:sp>
        <p:nvSpPr>
          <p:cNvPr id="3" name="Content Placeholder 2">
            <a:extLst>
              <a:ext uri="{FF2B5EF4-FFF2-40B4-BE49-F238E27FC236}">
                <a16:creationId xmlns:a16="http://schemas.microsoft.com/office/drawing/2014/main" id="{C9D85A1B-B85C-8AC6-C7D4-53FB70709978}"/>
              </a:ext>
            </a:extLst>
          </p:cNvPr>
          <p:cNvSpPr>
            <a:spLocks noGrp="1"/>
          </p:cNvSpPr>
          <p:nvPr>
            <p:ph idx="1"/>
          </p:nvPr>
        </p:nvSpPr>
        <p:spPr>
          <a:xfrm>
            <a:off x="646111" y="1351280"/>
            <a:ext cx="10570529" cy="4897119"/>
          </a:xfrm>
        </p:spPr>
        <p:txBody>
          <a:bodyPr>
            <a:normAutofit fontScale="85000" lnSpcReduction="20000"/>
          </a:bodyPr>
          <a:lstStyle/>
          <a:p>
            <a:pPr marL="0" indent="0">
              <a:buNone/>
            </a:pPr>
            <a:r>
              <a:rPr lang="en-GB" sz="2100" dirty="0"/>
              <a:t>Submission summary </a:t>
            </a:r>
          </a:p>
          <a:p>
            <a:r>
              <a:rPr lang="en-GB" sz="1800" dirty="0"/>
              <a:t>The summary page allows you to check your answers before submitting each sub-form. </a:t>
            </a:r>
          </a:p>
          <a:p>
            <a:r>
              <a:rPr lang="en-GB" sz="1800" dirty="0"/>
              <a:t>You can change your answers using the ‘Change’ link that appears next to each data entry. </a:t>
            </a:r>
          </a:p>
          <a:p>
            <a:r>
              <a:rPr lang="en-GB" sz="1800" dirty="0"/>
              <a:t>At the end of each sub-form, you will be asked to complete a short declaration to allow submission. </a:t>
            </a:r>
          </a:p>
          <a:p>
            <a:r>
              <a:rPr lang="en-GB" sz="1800" dirty="0"/>
              <a:t>Following submission, you will receive an email confirmation of your submission that will include a link to download a PDF copy of your submitted return. Schools are permitted to use the downloaded PDF report to upload onto their website to meet reporting requirements. </a:t>
            </a:r>
          </a:p>
          <a:p>
            <a:r>
              <a:rPr lang="en-GB" sz="1800" dirty="0"/>
              <a:t>We recommend you download and save a copy of your submitted returns as soon as possible, as access to the form will only be available for 6 months from submission.</a:t>
            </a:r>
          </a:p>
          <a:p>
            <a:pPr marL="0" indent="0">
              <a:buNone/>
            </a:pPr>
            <a:r>
              <a:rPr lang="en-GB" sz="1900" dirty="0"/>
              <a:t>Declarations </a:t>
            </a:r>
          </a:p>
          <a:p>
            <a:r>
              <a:rPr lang="en-GB" sz="1800" dirty="0"/>
              <a:t>Once all forms have been completed the declaration form will be accessible for you to complete your final confirmations. </a:t>
            </a:r>
          </a:p>
          <a:p>
            <a:r>
              <a:rPr lang="en-GB" sz="1800" dirty="0"/>
              <a:t>Prior to submission, sign off for the digital expenditure reporting return is required from your Headteacher and Chair of Governors. </a:t>
            </a:r>
          </a:p>
          <a:p>
            <a:r>
              <a:rPr lang="en-GB" sz="1800" dirty="0"/>
              <a:t>Once you have completed your submission, you must agree to the mandatory declarations. </a:t>
            </a:r>
          </a:p>
          <a:p>
            <a:r>
              <a:rPr lang="en-GB" sz="1800" dirty="0"/>
              <a:t>To do this, you will need to tick each statement box to confirm your agreement. </a:t>
            </a:r>
          </a:p>
          <a:p>
            <a:r>
              <a:rPr lang="en-GB" sz="1800" dirty="0"/>
              <a:t>You will not be able to submit your completed return without fully completing this page.</a:t>
            </a:r>
          </a:p>
        </p:txBody>
      </p:sp>
    </p:spTree>
    <p:extLst>
      <p:ext uri="{BB962C8B-B14F-4D97-AF65-F5344CB8AC3E}">
        <p14:creationId xmlns:p14="http://schemas.microsoft.com/office/powerpoint/2010/main" val="321525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59FE-3253-1F02-2E73-536AE5E525BF}"/>
              </a:ext>
            </a:extLst>
          </p:cNvPr>
          <p:cNvSpPr>
            <a:spLocks noGrp="1"/>
          </p:cNvSpPr>
          <p:nvPr>
            <p:ph type="title"/>
          </p:nvPr>
        </p:nvSpPr>
        <p:spPr/>
        <p:txBody>
          <a:bodyPr/>
          <a:lstStyle/>
          <a:p>
            <a:r>
              <a:rPr lang="en-GB" dirty="0"/>
              <a:t>DfE Top Tips</a:t>
            </a:r>
          </a:p>
        </p:txBody>
      </p:sp>
      <p:sp>
        <p:nvSpPr>
          <p:cNvPr id="3" name="Content Placeholder 2">
            <a:extLst>
              <a:ext uri="{FF2B5EF4-FFF2-40B4-BE49-F238E27FC236}">
                <a16:creationId xmlns:a16="http://schemas.microsoft.com/office/drawing/2014/main" id="{AB465061-63D7-0354-FD05-B8EA8BAC2BA7}"/>
              </a:ext>
            </a:extLst>
          </p:cNvPr>
          <p:cNvSpPr>
            <a:spLocks noGrp="1"/>
          </p:cNvSpPr>
          <p:nvPr>
            <p:ph idx="1"/>
          </p:nvPr>
        </p:nvSpPr>
        <p:spPr>
          <a:xfrm>
            <a:off x="508000" y="1615440"/>
            <a:ext cx="10637520" cy="4789842"/>
          </a:xfrm>
        </p:spPr>
        <p:txBody>
          <a:bodyPr>
            <a:normAutofit fontScale="92500" lnSpcReduction="10000"/>
          </a:bodyPr>
          <a:lstStyle/>
          <a:p>
            <a:pPr marL="0" indent="0">
              <a:buNone/>
            </a:pPr>
            <a:r>
              <a:rPr lang="en-GB" sz="1900" dirty="0"/>
              <a:t>Before completing </a:t>
            </a:r>
          </a:p>
          <a:p>
            <a:r>
              <a:rPr lang="en-GB" sz="1600" dirty="0"/>
              <a:t>Ensure you have your DfE sign in account active and that any others who will need to authorise the report also have access. GIVE YOURSELF PLENTY OF TIME – START THIS PROCESS ASAP</a:t>
            </a:r>
          </a:p>
          <a:p>
            <a:r>
              <a:rPr lang="en-GB" sz="1600" dirty="0"/>
              <a:t>Ensure you have details of your funding breakdown, PE Funding Evaluation report (</a:t>
            </a:r>
            <a:r>
              <a:rPr lang="en-GB" sz="1600" dirty="0" err="1"/>
              <a:t>AfPE</a:t>
            </a:r>
            <a:r>
              <a:rPr lang="en-GB" sz="1600" dirty="0"/>
              <a:t>) and a notepad to make any notes. </a:t>
            </a:r>
          </a:p>
          <a:p>
            <a:r>
              <a:rPr lang="en-GB" sz="1600" dirty="0"/>
              <a:t>Read through the guidance and consider what you need for each section before completing. </a:t>
            </a:r>
          </a:p>
          <a:p>
            <a:pPr marL="0" indent="0">
              <a:buNone/>
            </a:pPr>
            <a:r>
              <a:rPr lang="en-GB" sz="1900" dirty="0"/>
              <a:t>Completing the form </a:t>
            </a:r>
            <a:r>
              <a:rPr lang="en-GB" sz="1600" dirty="0"/>
              <a:t> </a:t>
            </a:r>
          </a:p>
          <a:p>
            <a:pPr marL="0" indent="0">
              <a:buNone/>
            </a:pPr>
            <a:r>
              <a:rPr lang="en-GB" sz="1600" dirty="0"/>
              <a:t>Consider all impacts the funding has had and if it wasn’t in place how would that change the school’s approach. </a:t>
            </a:r>
          </a:p>
          <a:p>
            <a:r>
              <a:rPr lang="en-GB" sz="1600" dirty="0"/>
              <a:t>Be aware some sections ask for responses again so save a copy of your answers to simplify submission. </a:t>
            </a:r>
          </a:p>
          <a:p>
            <a:r>
              <a:rPr lang="en-GB" sz="1600" dirty="0"/>
              <a:t>Ensure you include a thorough breakdown of your spend </a:t>
            </a:r>
          </a:p>
          <a:p>
            <a:r>
              <a:rPr lang="en-GB" sz="1600" dirty="0"/>
              <a:t>Ensure you have your top-up swimming spend as well as your continual professional development, membership subscriptions and extracurricular support spending. </a:t>
            </a:r>
          </a:p>
          <a:p>
            <a:r>
              <a:rPr lang="en-GB" sz="1600" dirty="0"/>
              <a:t>Use the useful summary section to ensure all inputs are accurate and correct. </a:t>
            </a:r>
          </a:p>
          <a:p>
            <a:r>
              <a:rPr lang="en-GB" sz="1600" dirty="0"/>
              <a:t>You do not need to put an amount against each area, just the areas where you have spent funding. </a:t>
            </a:r>
          </a:p>
        </p:txBody>
      </p:sp>
    </p:spTree>
    <p:extLst>
      <p:ext uri="{BB962C8B-B14F-4D97-AF65-F5344CB8AC3E}">
        <p14:creationId xmlns:p14="http://schemas.microsoft.com/office/powerpoint/2010/main" val="102179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59178-F164-C41B-7305-5C94D6CB3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13E84-A71F-C5AA-2A3E-43F76CDFD306}"/>
              </a:ext>
            </a:extLst>
          </p:cNvPr>
          <p:cNvSpPr>
            <a:spLocks noGrp="1"/>
          </p:cNvSpPr>
          <p:nvPr>
            <p:ph type="title"/>
          </p:nvPr>
        </p:nvSpPr>
        <p:spPr/>
        <p:txBody>
          <a:bodyPr/>
          <a:lstStyle/>
          <a:p>
            <a:r>
              <a:rPr lang="en-GB" dirty="0"/>
              <a:t>DfE Advice</a:t>
            </a:r>
          </a:p>
        </p:txBody>
      </p:sp>
      <p:sp>
        <p:nvSpPr>
          <p:cNvPr id="3" name="Content Placeholder 2">
            <a:extLst>
              <a:ext uri="{FF2B5EF4-FFF2-40B4-BE49-F238E27FC236}">
                <a16:creationId xmlns:a16="http://schemas.microsoft.com/office/drawing/2014/main" id="{749FF5A4-D327-2B3C-0CD6-75B78E5BC740}"/>
              </a:ext>
            </a:extLst>
          </p:cNvPr>
          <p:cNvSpPr>
            <a:spLocks noGrp="1"/>
          </p:cNvSpPr>
          <p:nvPr>
            <p:ph idx="1"/>
          </p:nvPr>
        </p:nvSpPr>
        <p:spPr>
          <a:xfrm>
            <a:off x="528320" y="1422400"/>
            <a:ext cx="10627360" cy="4866640"/>
          </a:xfrm>
        </p:spPr>
        <p:txBody>
          <a:bodyPr>
            <a:normAutofit/>
          </a:bodyPr>
          <a:lstStyle/>
          <a:p>
            <a:pPr marL="0" indent="0" algn="just">
              <a:buNone/>
            </a:pPr>
            <a:r>
              <a:rPr lang="en-GB" b="1" dirty="0"/>
              <a:t>Perceived impacts </a:t>
            </a:r>
          </a:p>
          <a:p>
            <a:pPr marL="0" indent="0" algn="just">
              <a:buNone/>
            </a:pPr>
            <a:r>
              <a:rPr lang="en-GB" sz="1800" dirty="0"/>
              <a:t>Aim to be positive with all impact questions - be proud of your achievements and the impact you have had within the school through the academic year. </a:t>
            </a:r>
          </a:p>
          <a:p>
            <a:pPr marL="0" indent="0" algn="just">
              <a:buNone/>
            </a:pPr>
            <a:r>
              <a:rPr lang="en-GB" sz="1800" dirty="0"/>
              <a:t>Impact section is simple and wants to hear your perspective in your school so is broken down into three areas 1. Opportunities 2. Perceived impact 3. Sustainability </a:t>
            </a:r>
          </a:p>
          <a:p>
            <a:pPr marL="0" indent="0" algn="just">
              <a:buNone/>
            </a:pPr>
            <a:r>
              <a:rPr lang="en-GB" b="1" dirty="0"/>
              <a:t>Submitting evidence and following submission </a:t>
            </a:r>
          </a:p>
          <a:p>
            <a:pPr algn="just"/>
            <a:r>
              <a:rPr lang="en-GB" sz="1800" dirty="0"/>
              <a:t>Use the option to download PDF versions and complete the report in small segments. </a:t>
            </a:r>
          </a:p>
          <a:p>
            <a:pPr algn="just"/>
            <a:r>
              <a:rPr lang="en-GB" sz="1800" dirty="0"/>
              <a:t>Celebrate these achievements within your school. This is a team effort so do bring in senior colleagues to check and assure you are content with submission. </a:t>
            </a:r>
          </a:p>
          <a:p>
            <a:pPr algn="just"/>
            <a:r>
              <a:rPr lang="en-GB" sz="1800" dirty="0"/>
              <a:t>Use the PDF option to download the completed reports and then submit this along with the PE Funding Evaluation form as your completed report. </a:t>
            </a:r>
          </a:p>
          <a:p>
            <a:pPr algn="just"/>
            <a:r>
              <a:rPr lang="en-GB" sz="1800" dirty="0"/>
              <a:t>Remember you still need to upload a report onto your school website by 31</a:t>
            </a:r>
            <a:r>
              <a:rPr lang="en-GB" sz="1800" baseline="30000" dirty="0"/>
              <a:t>st</a:t>
            </a:r>
            <a:r>
              <a:rPr lang="en-GB" sz="1800" dirty="0"/>
              <a:t> July 2025 – this can be downloaded directly from the reporting tool</a:t>
            </a:r>
          </a:p>
        </p:txBody>
      </p:sp>
    </p:spTree>
    <p:extLst>
      <p:ext uri="{BB962C8B-B14F-4D97-AF65-F5344CB8AC3E}">
        <p14:creationId xmlns:p14="http://schemas.microsoft.com/office/powerpoint/2010/main" val="268385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AABE-B176-E6B5-5BAE-AAD9882865D1}"/>
              </a:ext>
            </a:extLst>
          </p:cNvPr>
          <p:cNvSpPr>
            <a:spLocks noGrp="1"/>
          </p:cNvSpPr>
          <p:nvPr>
            <p:ph type="title"/>
          </p:nvPr>
        </p:nvSpPr>
        <p:spPr/>
        <p:txBody>
          <a:bodyPr/>
          <a:lstStyle/>
          <a:p>
            <a:r>
              <a:rPr lang="en-US"/>
              <a:t>Aims of the session</a:t>
            </a:r>
            <a:endParaRPr lang="en-US" dirty="0"/>
          </a:p>
        </p:txBody>
      </p:sp>
      <p:sp>
        <p:nvSpPr>
          <p:cNvPr id="3" name="Content Placeholder 2">
            <a:extLst>
              <a:ext uri="{FF2B5EF4-FFF2-40B4-BE49-F238E27FC236}">
                <a16:creationId xmlns:a16="http://schemas.microsoft.com/office/drawing/2014/main" id="{E96438AC-A52E-C2AA-31C5-8126E71AADC6}"/>
              </a:ext>
            </a:extLst>
          </p:cNvPr>
          <p:cNvSpPr>
            <a:spLocks noGrp="1"/>
          </p:cNvSpPr>
          <p:nvPr>
            <p:ph idx="1"/>
          </p:nvPr>
        </p:nvSpPr>
        <p:spPr/>
        <p:txBody>
          <a:bodyPr/>
          <a:lstStyle/>
          <a:p>
            <a:r>
              <a:rPr lang="en-US" dirty="0"/>
              <a:t>Support with the login process for the new reporting tool</a:t>
            </a:r>
          </a:p>
          <a:p>
            <a:r>
              <a:rPr lang="en-US" dirty="0" err="1"/>
              <a:t>Familiarise</a:t>
            </a:r>
            <a:r>
              <a:rPr lang="en-US" dirty="0"/>
              <a:t> yourselves with the content, layout and requirements of the new reporting tool</a:t>
            </a:r>
          </a:p>
          <a:p>
            <a:r>
              <a:rPr lang="en-US" dirty="0"/>
              <a:t>Offer guidance on terminology, appropriate spend and FAQs</a:t>
            </a:r>
          </a:p>
          <a:p>
            <a:r>
              <a:rPr lang="en-US" dirty="0"/>
              <a:t>Increase confidence in using the new reporting tool</a:t>
            </a:r>
          </a:p>
          <a:p>
            <a:r>
              <a:rPr lang="en-US" dirty="0" err="1"/>
              <a:t>Familiarise</a:t>
            </a:r>
            <a:r>
              <a:rPr lang="en-US" dirty="0"/>
              <a:t> new PE Leads with the aims, parameters and intended outcomes of the funding</a:t>
            </a:r>
          </a:p>
          <a:p>
            <a:r>
              <a:rPr lang="en-US" dirty="0"/>
              <a:t>Answer questions</a:t>
            </a:r>
          </a:p>
          <a:p>
            <a:endParaRPr lang="en-US" dirty="0"/>
          </a:p>
        </p:txBody>
      </p:sp>
    </p:spTree>
    <p:extLst>
      <p:ext uri="{BB962C8B-B14F-4D97-AF65-F5344CB8AC3E}">
        <p14:creationId xmlns:p14="http://schemas.microsoft.com/office/powerpoint/2010/main" val="92851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5D44-C205-D4B2-06AE-4BF712987642}"/>
              </a:ext>
            </a:extLst>
          </p:cNvPr>
          <p:cNvSpPr>
            <a:spLocks noGrp="1"/>
          </p:cNvSpPr>
          <p:nvPr>
            <p:ph type="title"/>
          </p:nvPr>
        </p:nvSpPr>
        <p:spPr/>
        <p:txBody>
          <a:bodyPr/>
          <a:lstStyle/>
          <a:p>
            <a:r>
              <a:rPr lang="en-US" dirty="0"/>
              <a:t>FAQs &amp; Terminology</a:t>
            </a:r>
          </a:p>
        </p:txBody>
      </p:sp>
      <p:sp>
        <p:nvSpPr>
          <p:cNvPr id="3" name="Content Placeholder 2">
            <a:extLst>
              <a:ext uri="{FF2B5EF4-FFF2-40B4-BE49-F238E27FC236}">
                <a16:creationId xmlns:a16="http://schemas.microsoft.com/office/drawing/2014/main" id="{69B92B42-1C94-8DBB-AFB6-F5B07A8C325C}"/>
              </a:ext>
            </a:extLst>
          </p:cNvPr>
          <p:cNvSpPr>
            <a:spLocks noGrp="1"/>
          </p:cNvSpPr>
          <p:nvPr>
            <p:ph idx="1"/>
          </p:nvPr>
        </p:nvSpPr>
        <p:spPr>
          <a:xfrm>
            <a:off x="645130" y="1320800"/>
            <a:ext cx="11089670" cy="4927599"/>
          </a:xfrm>
        </p:spPr>
        <p:txBody>
          <a:bodyPr/>
          <a:lstStyle/>
          <a:p>
            <a:r>
              <a:rPr lang="en-US" dirty="0"/>
              <a:t>You are still required to upload a report on your funding spend on your school website by 31</a:t>
            </a:r>
            <a:r>
              <a:rPr lang="en-US" baseline="30000" dirty="0"/>
              <a:t>st</a:t>
            </a:r>
            <a:r>
              <a:rPr lang="en-US" dirty="0"/>
              <a:t> July – this can be downloaded from the portal</a:t>
            </a:r>
          </a:p>
          <a:p>
            <a:r>
              <a:rPr lang="en-US" dirty="0"/>
              <a:t>Remember, the swimming data entered applies to your CURRENT Y6 cohort – even if they haven’t gone swimming since Y4 - you’re expected to still have the data</a:t>
            </a:r>
          </a:p>
          <a:p>
            <a:r>
              <a:rPr lang="en-US" dirty="0"/>
              <a:t>Internal vs External – in this context Internal CPD delivered by your school staff (lesson observations </a:t>
            </a:r>
            <a:r>
              <a:rPr lang="en-US" dirty="0" err="1"/>
              <a:t>etc</a:t>
            </a:r>
            <a:r>
              <a:rPr lang="en-US" dirty="0"/>
              <a:t>). External is delivered by </a:t>
            </a:r>
            <a:r>
              <a:rPr lang="en-US" dirty="0" err="1"/>
              <a:t>organisations</a:t>
            </a:r>
            <a:r>
              <a:rPr lang="en-US" dirty="0"/>
              <a:t> like AVSSP regardless of the location of the training</a:t>
            </a:r>
          </a:p>
          <a:p>
            <a:r>
              <a:rPr lang="en-US" dirty="0"/>
              <a:t>Internal competitions will cover inter-class or inter-house as well as enrichment activities like Tough Runner </a:t>
            </a:r>
            <a:r>
              <a:rPr lang="en-US" dirty="0" err="1"/>
              <a:t>etc</a:t>
            </a:r>
            <a:endParaRPr lang="en-US" dirty="0"/>
          </a:p>
          <a:p>
            <a:r>
              <a:rPr lang="en-US" dirty="0"/>
              <a:t>De-minis value – varies on school/MAT/LA – Business Manager should know the figure</a:t>
            </a:r>
          </a:p>
          <a:p>
            <a:endParaRPr lang="en-US" dirty="0"/>
          </a:p>
          <a:p>
            <a:endParaRPr lang="en-US" dirty="0"/>
          </a:p>
        </p:txBody>
      </p:sp>
    </p:spTree>
    <p:extLst>
      <p:ext uri="{BB962C8B-B14F-4D97-AF65-F5344CB8AC3E}">
        <p14:creationId xmlns:p14="http://schemas.microsoft.com/office/powerpoint/2010/main" val="181676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B756-CA9C-8E51-45C9-357CFFB4AAF5}"/>
              </a:ext>
            </a:extLst>
          </p:cNvPr>
          <p:cNvSpPr>
            <a:spLocks noGrp="1"/>
          </p:cNvSpPr>
          <p:nvPr>
            <p:ph type="title"/>
          </p:nvPr>
        </p:nvSpPr>
        <p:spPr/>
        <p:txBody>
          <a:bodyPr/>
          <a:lstStyle/>
          <a:p>
            <a:r>
              <a:rPr lang="en-US" dirty="0"/>
              <a:t>Funding allocations</a:t>
            </a:r>
          </a:p>
        </p:txBody>
      </p:sp>
      <p:sp>
        <p:nvSpPr>
          <p:cNvPr id="3" name="Content Placeholder 2">
            <a:extLst>
              <a:ext uri="{FF2B5EF4-FFF2-40B4-BE49-F238E27FC236}">
                <a16:creationId xmlns:a16="http://schemas.microsoft.com/office/drawing/2014/main" id="{B9265C9E-F6E8-CF20-F0DF-7E68F76B49A2}"/>
              </a:ext>
            </a:extLst>
          </p:cNvPr>
          <p:cNvSpPr>
            <a:spLocks noGrp="1"/>
          </p:cNvSpPr>
          <p:nvPr>
            <p:ph idx="1"/>
          </p:nvPr>
        </p:nvSpPr>
        <p:spPr/>
        <p:txBody>
          <a:bodyPr/>
          <a:lstStyle/>
          <a:p>
            <a:r>
              <a:rPr lang="en-US" dirty="0"/>
              <a:t>PE Specialist delivery – CPD section – External coaches supporting confidence and competence</a:t>
            </a:r>
          </a:p>
          <a:p>
            <a:r>
              <a:rPr lang="en-US" dirty="0"/>
              <a:t>Affiliation – Internal spend section - Internal memberships</a:t>
            </a:r>
          </a:p>
          <a:p>
            <a:r>
              <a:rPr lang="en-US" dirty="0"/>
              <a:t>On-site CPD – CPD section - External training courses</a:t>
            </a:r>
          </a:p>
          <a:p>
            <a:r>
              <a:rPr lang="en-US" dirty="0"/>
              <a:t>Equipment – Internal equipment &amp; resources</a:t>
            </a:r>
          </a:p>
          <a:p>
            <a:r>
              <a:rPr lang="en-US" dirty="0"/>
              <a:t>Transport – External spend section – Competitions &amp; Events</a:t>
            </a:r>
          </a:p>
        </p:txBody>
      </p:sp>
    </p:spTree>
    <p:extLst>
      <p:ext uri="{BB962C8B-B14F-4D97-AF65-F5344CB8AC3E}">
        <p14:creationId xmlns:p14="http://schemas.microsoft.com/office/powerpoint/2010/main" val="279262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19250-86D5-CB37-B5F0-FBB8AA746E47}"/>
              </a:ext>
            </a:extLst>
          </p:cNvPr>
          <p:cNvSpPr>
            <a:spLocks noGrp="1"/>
          </p:cNvSpPr>
          <p:nvPr>
            <p:ph idx="1"/>
          </p:nvPr>
        </p:nvSpPr>
        <p:spPr>
          <a:xfrm>
            <a:off x="304800" y="1514930"/>
            <a:ext cx="11582400" cy="5168899"/>
          </a:xfrm>
        </p:spPr>
        <p:txBody>
          <a:bodyPr>
            <a:normAutofit/>
          </a:bodyPr>
          <a:lstStyle/>
          <a:p>
            <a:pPr marL="0" indent="0">
              <a:buNone/>
            </a:pPr>
            <a:r>
              <a:rPr lang="en-GB" dirty="0"/>
              <a:t>Last week, the </a:t>
            </a:r>
            <a:r>
              <a:rPr lang="en-GB" u="sng" dirty="0">
                <a:hlinkClick r:id="rId2"/>
              </a:rPr>
              <a:t>Prime Minister announced plans </a:t>
            </a:r>
            <a:r>
              <a:rPr lang="en-GB" dirty="0"/>
              <a:t>for a new approach to PE and school sport including new School Sports Partnerships and a new Enrichment Framework for schools, to ensure all young people have equal access to high-quality sport and extracurricular activity.</a:t>
            </a:r>
          </a:p>
          <a:p>
            <a:pPr marL="0" indent="0">
              <a:buNone/>
            </a:pPr>
            <a:endParaRPr lang="en-GB" dirty="0"/>
          </a:p>
          <a:p>
            <a:pPr marL="0" indent="0">
              <a:buNone/>
            </a:pPr>
            <a:r>
              <a:rPr lang="en-GB" dirty="0"/>
              <a:t>The Government announced the creation of a new national network, which will:</a:t>
            </a:r>
          </a:p>
          <a:p>
            <a:r>
              <a:rPr lang="en-GB" dirty="0"/>
              <a:t>Build strong partnerships between schools, local clubs and National Governing Bodies.</a:t>
            </a:r>
          </a:p>
          <a:p>
            <a:r>
              <a:rPr lang="en-GB" dirty="0"/>
              <a:t>Focus on identifying and breaking down barriers to sport for children who are less active, primarily girls, and pupils with special educational needs and disabilities.</a:t>
            </a:r>
          </a:p>
          <a:p>
            <a:r>
              <a:rPr lang="en-GB" dirty="0"/>
              <a:t>Ensure inclusive best practice is shared and adopted widely across all schools in England.</a:t>
            </a:r>
          </a:p>
          <a:p>
            <a:r>
              <a:rPr lang="en-GB" dirty="0"/>
              <a:t>Be supported by a new Enrichment Framework to ensure all young people have equal access to high-quality extra-curricular activities.</a:t>
            </a:r>
          </a:p>
          <a:p>
            <a:r>
              <a:rPr lang="en-GB" dirty="0"/>
              <a:t>Be linked to new school profiles, which will publish information about every school’s sport and enrichment offer.</a:t>
            </a:r>
          </a:p>
          <a:p>
            <a:endParaRPr lang="en-US" dirty="0"/>
          </a:p>
        </p:txBody>
      </p:sp>
      <p:sp>
        <p:nvSpPr>
          <p:cNvPr id="4" name="TextBox 3">
            <a:extLst>
              <a:ext uri="{FF2B5EF4-FFF2-40B4-BE49-F238E27FC236}">
                <a16:creationId xmlns:a16="http://schemas.microsoft.com/office/drawing/2014/main" id="{14A5332D-4E9C-BB52-BD9A-D3827EF78BFB}"/>
              </a:ext>
            </a:extLst>
          </p:cNvPr>
          <p:cNvSpPr txBox="1"/>
          <p:nvPr/>
        </p:nvSpPr>
        <p:spPr>
          <a:xfrm>
            <a:off x="783771" y="174171"/>
            <a:ext cx="9535886" cy="646331"/>
          </a:xfrm>
          <a:prstGeom prst="rect">
            <a:avLst/>
          </a:prstGeom>
          <a:noFill/>
        </p:spPr>
        <p:txBody>
          <a:bodyPr wrap="square" rtlCol="0">
            <a:spAutoFit/>
          </a:bodyPr>
          <a:lstStyle/>
          <a:p>
            <a:r>
              <a:rPr lang="en-US" sz="3600" dirty="0"/>
              <a:t>Future of the PE &amp; School Sport Network</a:t>
            </a:r>
          </a:p>
        </p:txBody>
      </p:sp>
    </p:spTree>
    <p:extLst>
      <p:ext uri="{BB962C8B-B14F-4D97-AF65-F5344CB8AC3E}">
        <p14:creationId xmlns:p14="http://schemas.microsoft.com/office/powerpoint/2010/main" val="221958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582D-28E6-987A-0611-D236328CD83F}"/>
              </a:ext>
            </a:extLst>
          </p:cNvPr>
          <p:cNvSpPr>
            <a:spLocks noGrp="1"/>
          </p:cNvSpPr>
          <p:nvPr>
            <p:ph type="title"/>
          </p:nvPr>
        </p:nvSpPr>
        <p:spPr/>
        <p:txBody>
          <a:bodyPr/>
          <a:lstStyle/>
          <a:p>
            <a:r>
              <a:rPr lang="en-GB" dirty="0"/>
              <a:t>To Get Started</a:t>
            </a:r>
          </a:p>
        </p:txBody>
      </p:sp>
      <p:sp>
        <p:nvSpPr>
          <p:cNvPr id="3" name="Content Placeholder 2">
            <a:extLst>
              <a:ext uri="{FF2B5EF4-FFF2-40B4-BE49-F238E27FC236}">
                <a16:creationId xmlns:a16="http://schemas.microsoft.com/office/drawing/2014/main" id="{0253D075-4F1E-D192-9A84-5EC9A4124EAA}"/>
              </a:ext>
            </a:extLst>
          </p:cNvPr>
          <p:cNvSpPr>
            <a:spLocks noGrp="1"/>
          </p:cNvSpPr>
          <p:nvPr>
            <p:ph idx="1"/>
          </p:nvPr>
        </p:nvSpPr>
        <p:spPr>
          <a:xfrm>
            <a:off x="1104293" y="1636358"/>
            <a:ext cx="8946541" cy="4195481"/>
          </a:xfrm>
        </p:spPr>
        <p:txBody>
          <a:bodyPr>
            <a:normAutofit fontScale="70000" lnSpcReduction="20000"/>
          </a:bodyPr>
          <a:lstStyle/>
          <a:p>
            <a:pPr marL="0" indent="0">
              <a:buNone/>
            </a:pPr>
            <a:r>
              <a:rPr lang="en-GB" sz="1800" dirty="0"/>
              <a:t>All primary schools need to complete the digital expenditure reporting return for the PE and Sport Premium, for the 2024 to 2025 academic year, by 5pm on Thursday 31 July 2025.</a:t>
            </a:r>
          </a:p>
          <a:p>
            <a:pPr marL="0" indent="0">
              <a:buNone/>
            </a:pPr>
            <a:endParaRPr lang="en-GB" sz="1800" dirty="0"/>
          </a:p>
          <a:p>
            <a:pPr marL="0" indent="0">
              <a:buNone/>
            </a:pPr>
            <a:r>
              <a:rPr lang="en-GB" sz="1800" dirty="0"/>
              <a:t>Before you start you need a DfE sign in account that links to your school, if you don’t have one then you need to create an account.</a:t>
            </a:r>
          </a:p>
          <a:p>
            <a:pPr marL="0" indent="0">
              <a:buNone/>
            </a:pPr>
            <a:r>
              <a:rPr lang="en-GB" sz="1800" dirty="0"/>
              <a:t>Ensure your account is set up linked to a real staff member – email addresses like PE@ have flagged up some issues</a:t>
            </a:r>
          </a:p>
          <a:p>
            <a:pPr marL="0" indent="0">
              <a:buNone/>
            </a:pPr>
            <a:endParaRPr lang="en-GB" sz="1800" dirty="0"/>
          </a:p>
          <a:p>
            <a:pPr marL="0" indent="0">
              <a:buNone/>
            </a:pPr>
            <a:r>
              <a:rPr lang="en-GB" sz="1800" dirty="0"/>
              <a:t>ACCESS THE FORM THROUGH THE ‘ONLINE FORM’ LINK – POINT 1 UNDERNEATH THE ”ACCESS THE FORM THROUGH DfE SIGN-IN” HEADER WITHIN GUIDANCE DOC</a:t>
            </a:r>
          </a:p>
          <a:p>
            <a:pPr marL="0" indent="0">
              <a:buNone/>
            </a:pPr>
            <a:r>
              <a:rPr lang="en-GB" sz="1800" dirty="0">
                <a:hlinkClick r:id="rId2"/>
              </a:rPr>
              <a:t>https://www.gov.uk/guidance/complete-the-pe-and-sport-premium-expenditure-reporting-return</a:t>
            </a:r>
            <a:endParaRPr lang="en-GB" sz="1800" dirty="0"/>
          </a:p>
          <a:p>
            <a:pPr marL="0" indent="0">
              <a:buNone/>
            </a:pPr>
            <a:r>
              <a:rPr lang="en-GB" sz="1800" dirty="0">
                <a:hlinkClick r:id="rId3"/>
              </a:rPr>
              <a:t>Reporting form access</a:t>
            </a:r>
            <a:endParaRPr lang="en-GB" sz="1800" dirty="0"/>
          </a:p>
          <a:p>
            <a:pPr marL="0" indent="0">
              <a:buNone/>
            </a:pPr>
            <a:endParaRPr lang="en-GB" sz="1800" dirty="0"/>
          </a:p>
          <a:p>
            <a:pPr marL="0" indent="0">
              <a:buNone/>
            </a:pPr>
            <a:r>
              <a:rPr lang="en-GB" sz="1800" dirty="0">
                <a:hlinkClick r:id="rId4"/>
              </a:rPr>
              <a:t>DfE Sign-in account</a:t>
            </a:r>
            <a:endParaRPr lang="en-GB" sz="1800" dirty="0"/>
          </a:p>
          <a:p>
            <a:pPr marL="0" indent="0">
              <a:buNone/>
            </a:pPr>
            <a:endParaRPr lang="en-GB" sz="1800" dirty="0"/>
          </a:p>
          <a:p>
            <a:pPr marL="0" indent="0">
              <a:buNone/>
            </a:pPr>
            <a:r>
              <a:rPr lang="en-GB" sz="1800" dirty="0">
                <a:hlinkClick r:id="rId5"/>
              </a:rPr>
              <a:t>create an account</a:t>
            </a:r>
            <a:endParaRPr lang="en-GB" sz="1800" dirty="0"/>
          </a:p>
        </p:txBody>
      </p:sp>
    </p:spTree>
    <p:extLst>
      <p:ext uri="{BB962C8B-B14F-4D97-AF65-F5344CB8AC3E}">
        <p14:creationId xmlns:p14="http://schemas.microsoft.com/office/powerpoint/2010/main" val="146368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78A4-EFAC-8662-EA34-EF586C2908E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C3521B5-8F96-457B-B9C3-A33B2EED6CC3}"/>
              </a:ext>
            </a:extLst>
          </p:cNvPr>
          <p:cNvPicPr>
            <a:picLocks noGrp="1" noChangeAspect="1"/>
          </p:cNvPicPr>
          <p:nvPr>
            <p:ph idx="1"/>
          </p:nvPr>
        </p:nvPicPr>
        <p:blipFill>
          <a:blip r:embed="rId2"/>
          <a:stretch>
            <a:fillRect/>
          </a:stretch>
        </p:blipFill>
        <p:spPr>
          <a:xfrm>
            <a:off x="17148" y="-12816"/>
            <a:ext cx="12174851" cy="7118314"/>
          </a:xfrm>
          <a:prstGeom prst="rect">
            <a:avLst/>
          </a:prstGeom>
        </p:spPr>
      </p:pic>
      <p:sp>
        <p:nvSpPr>
          <p:cNvPr id="5" name="TextBox 4">
            <a:extLst>
              <a:ext uri="{FF2B5EF4-FFF2-40B4-BE49-F238E27FC236}">
                <a16:creationId xmlns:a16="http://schemas.microsoft.com/office/drawing/2014/main" id="{F96F41CD-A752-E50E-193C-BAAE7810FFF6}"/>
              </a:ext>
            </a:extLst>
          </p:cNvPr>
          <p:cNvSpPr txBox="1"/>
          <p:nvPr/>
        </p:nvSpPr>
        <p:spPr>
          <a:xfrm>
            <a:off x="152400" y="914400"/>
            <a:ext cx="1498600" cy="369332"/>
          </a:xfrm>
          <a:prstGeom prst="rect">
            <a:avLst/>
          </a:prstGeom>
          <a:solidFill>
            <a:srgbClr val="FFFF00"/>
          </a:solidFill>
          <a:ln w="28575">
            <a:solidFill>
              <a:schemeClr val="bg1"/>
            </a:solidFill>
          </a:ln>
        </p:spPr>
        <p:txBody>
          <a:bodyPr wrap="square" rtlCol="0">
            <a:spAutoFit/>
          </a:bodyPr>
          <a:lstStyle/>
          <a:p>
            <a:r>
              <a:rPr lang="en-US" dirty="0">
                <a:solidFill>
                  <a:schemeClr val="bg1"/>
                </a:solidFill>
              </a:rPr>
              <a:t>Use this link</a:t>
            </a:r>
          </a:p>
        </p:txBody>
      </p:sp>
      <p:cxnSp>
        <p:nvCxnSpPr>
          <p:cNvPr id="7" name="Straight Arrow Connector 6">
            <a:extLst>
              <a:ext uri="{FF2B5EF4-FFF2-40B4-BE49-F238E27FC236}">
                <a16:creationId xmlns:a16="http://schemas.microsoft.com/office/drawing/2014/main" id="{7D8D17D2-CE18-4327-41F9-839C31444F64}"/>
              </a:ext>
            </a:extLst>
          </p:cNvPr>
          <p:cNvCxnSpPr/>
          <p:nvPr/>
        </p:nvCxnSpPr>
        <p:spPr>
          <a:xfrm>
            <a:off x="1790700" y="1283732"/>
            <a:ext cx="1917700" cy="3037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197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0BF2-FC4A-BCE4-B1EA-131284BD62E7}"/>
              </a:ext>
            </a:extLst>
          </p:cNvPr>
          <p:cNvSpPr>
            <a:spLocks noGrp="1"/>
          </p:cNvSpPr>
          <p:nvPr>
            <p:ph type="title"/>
          </p:nvPr>
        </p:nvSpPr>
        <p:spPr/>
        <p:txBody>
          <a:bodyPr/>
          <a:lstStyle/>
          <a:p>
            <a:r>
              <a:rPr lang="en-GB" dirty="0"/>
              <a:t>To Get Started</a:t>
            </a:r>
          </a:p>
        </p:txBody>
      </p:sp>
      <p:sp>
        <p:nvSpPr>
          <p:cNvPr id="3" name="Content Placeholder 2">
            <a:extLst>
              <a:ext uri="{FF2B5EF4-FFF2-40B4-BE49-F238E27FC236}">
                <a16:creationId xmlns:a16="http://schemas.microsoft.com/office/drawing/2014/main" id="{1692D287-F572-CB38-0A1C-223E57198354}"/>
              </a:ext>
            </a:extLst>
          </p:cNvPr>
          <p:cNvSpPr>
            <a:spLocks noGrp="1"/>
          </p:cNvSpPr>
          <p:nvPr>
            <p:ph idx="1"/>
          </p:nvPr>
        </p:nvSpPr>
        <p:spPr>
          <a:xfrm>
            <a:off x="335280" y="1584960"/>
            <a:ext cx="11643360" cy="4663439"/>
          </a:xfrm>
        </p:spPr>
        <p:txBody>
          <a:bodyPr>
            <a:normAutofit lnSpcReduction="10000"/>
          </a:bodyPr>
          <a:lstStyle/>
          <a:p>
            <a:pPr marL="0" indent="0">
              <a:buNone/>
            </a:pPr>
            <a:r>
              <a:rPr lang="en-GB" sz="1800" b="1" dirty="0"/>
              <a:t>If you do not have a DfE Sign-in account  </a:t>
            </a:r>
          </a:p>
          <a:p>
            <a:pPr marL="0" indent="0">
              <a:buNone/>
            </a:pPr>
            <a:r>
              <a:rPr lang="en-GB" sz="1800" dirty="0"/>
              <a:t>If you do not have a DfE Sign-in account, you need to create one.</a:t>
            </a:r>
          </a:p>
          <a:p>
            <a:r>
              <a:rPr lang="en-GB" sz="1800" dirty="0"/>
              <a:t>Access </a:t>
            </a:r>
            <a:r>
              <a:rPr lang="en-GB" sz="1800" dirty="0">
                <a:hlinkClick r:id="rId2"/>
              </a:rPr>
              <a:t>DfE Sign-in page</a:t>
            </a:r>
            <a:r>
              <a:rPr lang="en-GB" sz="1800" dirty="0"/>
              <a:t> and select ‘create a DfE Sign-in account’. On the next page, select ‘No account? Create one’. Then follow the instructions.</a:t>
            </a:r>
          </a:p>
          <a:p>
            <a:r>
              <a:rPr lang="en-GB" sz="1800" dirty="0"/>
              <a:t>You might notice the term ‘approver’ when you create your account. An approver is someone at your organisation responsible for controlling who has access to DfE Sign-in and the services within the system. It is usually a senior person, such as an administrator or a Headteacher. </a:t>
            </a:r>
          </a:p>
          <a:p>
            <a:pPr marL="0" indent="0">
              <a:buNone/>
            </a:pPr>
            <a:r>
              <a:rPr lang="en-GB" sz="1800" dirty="0"/>
              <a:t>You need the approval of one of your organisation’s approvers before you can access the form.</a:t>
            </a:r>
          </a:p>
          <a:p>
            <a:pPr marL="0" indent="0">
              <a:buNone/>
            </a:pPr>
            <a:r>
              <a:rPr lang="en-GB" sz="1800" b="1" dirty="0"/>
              <a:t>Add an organisation to your DfE Sign-in account</a:t>
            </a:r>
          </a:p>
          <a:p>
            <a:r>
              <a:rPr lang="en-GB" sz="1800" dirty="0"/>
              <a:t>You may need to add a new organisation to your DfE Sign-in account to access the forms.</a:t>
            </a:r>
          </a:p>
          <a:p>
            <a:r>
              <a:rPr lang="en-GB" sz="1800" dirty="0"/>
              <a:t>To do this, select ‘organisations’, then ‘request access to an organisation’ from the related actions. Then follow the instructions.</a:t>
            </a:r>
          </a:p>
          <a:p>
            <a:r>
              <a:rPr lang="en-GB" sz="1800" dirty="0"/>
              <a:t>Multiple staff within the same school can work on the document</a:t>
            </a:r>
          </a:p>
          <a:p>
            <a:pPr marL="0" indent="0">
              <a:buNone/>
            </a:pPr>
            <a:endParaRPr lang="en-GB" sz="1800" dirty="0"/>
          </a:p>
        </p:txBody>
      </p:sp>
    </p:spTree>
    <p:extLst>
      <p:ext uri="{BB962C8B-B14F-4D97-AF65-F5344CB8AC3E}">
        <p14:creationId xmlns:p14="http://schemas.microsoft.com/office/powerpoint/2010/main" val="31931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B052-CC55-1D8A-45DB-FE382F0E2FE7}"/>
              </a:ext>
            </a:extLst>
          </p:cNvPr>
          <p:cNvSpPr>
            <a:spLocks noGrp="1"/>
          </p:cNvSpPr>
          <p:nvPr>
            <p:ph type="title"/>
          </p:nvPr>
        </p:nvSpPr>
        <p:spPr/>
        <p:txBody>
          <a:bodyPr/>
          <a:lstStyle/>
          <a:p>
            <a:r>
              <a:rPr lang="en-GB" dirty="0"/>
              <a:t>Planning &amp; Prep</a:t>
            </a:r>
          </a:p>
        </p:txBody>
      </p:sp>
      <p:sp>
        <p:nvSpPr>
          <p:cNvPr id="3" name="Content Placeholder 2">
            <a:extLst>
              <a:ext uri="{FF2B5EF4-FFF2-40B4-BE49-F238E27FC236}">
                <a16:creationId xmlns:a16="http://schemas.microsoft.com/office/drawing/2014/main" id="{C46D72CC-35A4-E057-965F-A03AA5538776}"/>
              </a:ext>
            </a:extLst>
          </p:cNvPr>
          <p:cNvSpPr>
            <a:spLocks noGrp="1"/>
          </p:cNvSpPr>
          <p:nvPr>
            <p:ph idx="1"/>
          </p:nvPr>
        </p:nvSpPr>
        <p:spPr>
          <a:xfrm>
            <a:off x="276726" y="1395664"/>
            <a:ext cx="11754853" cy="5221704"/>
          </a:xfrm>
        </p:spPr>
        <p:txBody>
          <a:bodyPr>
            <a:normAutofit/>
          </a:bodyPr>
          <a:lstStyle/>
          <a:p>
            <a:pPr marL="0" indent="0">
              <a:buNone/>
            </a:pPr>
            <a:r>
              <a:rPr lang="en-GB" b="1" dirty="0"/>
              <a:t>Before you Start</a:t>
            </a:r>
          </a:p>
          <a:p>
            <a:pPr marL="0" indent="0">
              <a:buNone/>
            </a:pPr>
            <a:r>
              <a:rPr lang="en-GB" sz="1800" dirty="0"/>
              <a:t>Make sure you have within you:</a:t>
            </a:r>
          </a:p>
          <a:p>
            <a:r>
              <a:rPr lang="en-GB" sz="1800" dirty="0"/>
              <a:t>The total amount of funding allocation received this academic year (check with Business Manager if unsure) – based on January 2024 census data</a:t>
            </a:r>
          </a:p>
          <a:p>
            <a:r>
              <a:rPr lang="en-GB" sz="1800" dirty="0"/>
              <a:t>A breakdown of how your school has spent its PE and sport premium funding this academic year (</a:t>
            </a:r>
            <a:r>
              <a:rPr lang="en-GB" sz="1800" dirty="0" err="1"/>
              <a:t>AfPE</a:t>
            </a:r>
            <a:r>
              <a:rPr lang="en-GB" sz="1800" dirty="0"/>
              <a:t> document or similar, SAP/VT Balance sheet etc)</a:t>
            </a:r>
          </a:p>
          <a:p>
            <a:r>
              <a:rPr lang="en-GB" sz="1800" dirty="0"/>
              <a:t>Knowledge of your schools ‘de-minis’ value – the value at which a purchase becomes classed as an asset on schools balance sheet</a:t>
            </a:r>
          </a:p>
          <a:p>
            <a:r>
              <a:rPr lang="en-GB" sz="1800" dirty="0"/>
              <a:t>Understanding of whether your school has prioritised any funding to support disadvantaged children, girls, or children with special educational needs and disabilities (SEND) or long-term medical conditions </a:t>
            </a:r>
          </a:p>
          <a:p>
            <a:r>
              <a:rPr lang="en-GB" sz="1800" dirty="0"/>
              <a:t>Knowledge of the impact on pupils’ PE attainment, physical activity and sport participation through your use of PE and sport premium funding</a:t>
            </a:r>
          </a:p>
          <a:p>
            <a:r>
              <a:rPr lang="en-GB" sz="1800" dirty="0"/>
              <a:t>Show how you have used your PE and sport premium funding to make sustainable improvements </a:t>
            </a:r>
          </a:p>
          <a:p>
            <a:pPr marL="0" indent="0">
              <a:buNone/>
            </a:pPr>
            <a:endParaRPr lang="en-GB" sz="1800" dirty="0"/>
          </a:p>
        </p:txBody>
      </p:sp>
    </p:spTree>
    <p:extLst>
      <p:ext uri="{BB962C8B-B14F-4D97-AF65-F5344CB8AC3E}">
        <p14:creationId xmlns:p14="http://schemas.microsoft.com/office/powerpoint/2010/main" val="96272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D2FB-A7C5-8AED-6737-D6F77687F311}"/>
              </a:ext>
            </a:extLst>
          </p:cNvPr>
          <p:cNvSpPr>
            <a:spLocks noGrp="1"/>
          </p:cNvSpPr>
          <p:nvPr>
            <p:ph type="title"/>
          </p:nvPr>
        </p:nvSpPr>
        <p:spPr/>
        <p:txBody>
          <a:bodyPr/>
          <a:lstStyle/>
          <a:p>
            <a:r>
              <a:rPr lang="en-US" dirty="0"/>
              <a:t>Swimming Data</a:t>
            </a:r>
          </a:p>
        </p:txBody>
      </p:sp>
      <p:sp>
        <p:nvSpPr>
          <p:cNvPr id="3" name="Content Placeholder 2">
            <a:extLst>
              <a:ext uri="{FF2B5EF4-FFF2-40B4-BE49-F238E27FC236}">
                <a16:creationId xmlns:a16="http://schemas.microsoft.com/office/drawing/2014/main" id="{96C3F48D-A212-AFDF-2D97-F229923AA64D}"/>
              </a:ext>
            </a:extLst>
          </p:cNvPr>
          <p:cNvSpPr>
            <a:spLocks noGrp="1"/>
          </p:cNvSpPr>
          <p:nvPr>
            <p:ph idx="1"/>
          </p:nvPr>
        </p:nvSpPr>
        <p:spPr>
          <a:xfrm>
            <a:off x="1103312" y="1460500"/>
            <a:ext cx="8946541" cy="4686300"/>
          </a:xfrm>
        </p:spPr>
        <p:txBody>
          <a:bodyPr>
            <a:normAutofit/>
          </a:bodyPr>
          <a:lstStyle/>
          <a:p>
            <a:pPr marL="0" indent="0">
              <a:buNone/>
            </a:pPr>
            <a:r>
              <a:rPr lang="en-GB" sz="1800" dirty="0"/>
              <a:t>You will be asked if your school had Y6 pupils, if you do you will need to enter the percentage of pupils in year 6 who have met the national curriculum requirement to:</a:t>
            </a:r>
          </a:p>
          <a:p>
            <a:pPr lvl="1"/>
            <a:r>
              <a:rPr lang="en-GB" sz="1600" dirty="0"/>
              <a:t>Swim competently, confidently and proficiently over a distance of at least 25 metres</a:t>
            </a:r>
          </a:p>
          <a:p>
            <a:pPr lvl="1"/>
            <a:r>
              <a:rPr lang="en-GB" sz="1600" dirty="0"/>
              <a:t>Use a range of strokes effectively – for example, front crawl, backstroke and breaststroke</a:t>
            </a:r>
          </a:p>
          <a:p>
            <a:pPr lvl="1"/>
            <a:r>
              <a:rPr lang="en-GB" sz="1600" dirty="0"/>
              <a:t>Perform safe self-rescue in different water-based situations</a:t>
            </a:r>
          </a:p>
          <a:p>
            <a:pPr marL="457200" lvl="1" indent="0">
              <a:buNone/>
            </a:pPr>
            <a:endParaRPr lang="en-GB" sz="1600" dirty="0"/>
          </a:p>
          <a:p>
            <a:pPr marL="457200" lvl="1" indent="0">
              <a:buNone/>
            </a:pPr>
            <a:r>
              <a:rPr lang="en-GB" sz="1600" dirty="0"/>
              <a:t>Ensure you have knowledge of additional funding spend for ‘top-up’ swimming sessions</a:t>
            </a:r>
          </a:p>
          <a:p>
            <a:pPr marL="457200" lvl="1" indent="0">
              <a:buNone/>
            </a:pPr>
            <a:endParaRPr lang="en-GB" sz="1600" dirty="0"/>
          </a:p>
          <a:p>
            <a:pPr marL="457200" lvl="1" indent="0">
              <a:buNone/>
            </a:pPr>
            <a:r>
              <a:rPr lang="en-GB" sz="1600" dirty="0"/>
              <a:t>Remember this data is referring to your current Y6 cohort – regardless of when they completed swimming as part of the National Curriculum</a:t>
            </a:r>
          </a:p>
          <a:p>
            <a:endParaRPr lang="en-US" dirty="0"/>
          </a:p>
        </p:txBody>
      </p:sp>
    </p:spTree>
    <p:extLst>
      <p:ext uri="{BB962C8B-B14F-4D97-AF65-F5344CB8AC3E}">
        <p14:creationId xmlns:p14="http://schemas.microsoft.com/office/powerpoint/2010/main" val="284392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E96A-8B46-C78F-337F-3C242F6DE9C7}"/>
              </a:ext>
            </a:extLst>
          </p:cNvPr>
          <p:cNvSpPr>
            <a:spLocks noGrp="1"/>
          </p:cNvSpPr>
          <p:nvPr>
            <p:ph type="title"/>
          </p:nvPr>
        </p:nvSpPr>
        <p:spPr/>
        <p:txBody>
          <a:bodyPr/>
          <a:lstStyle/>
          <a:p>
            <a:r>
              <a:rPr lang="en-GB" dirty="0"/>
              <a:t>The Form</a:t>
            </a:r>
          </a:p>
        </p:txBody>
      </p:sp>
      <p:sp>
        <p:nvSpPr>
          <p:cNvPr id="3" name="Content Placeholder 2">
            <a:extLst>
              <a:ext uri="{FF2B5EF4-FFF2-40B4-BE49-F238E27FC236}">
                <a16:creationId xmlns:a16="http://schemas.microsoft.com/office/drawing/2014/main" id="{EC72F463-92A6-06C4-550D-0299B0C364AE}"/>
              </a:ext>
            </a:extLst>
          </p:cNvPr>
          <p:cNvSpPr>
            <a:spLocks noGrp="1"/>
          </p:cNvSpPr>
          <p:nvPr>
            <p:ph idx="1"/>
          </p:nvPr>
        </p:nvSpPr>
        <p:spPr>
          <a:xfrm>
            <a:off x="508000" y="1409700"/>
            <a:ext cx="11037889" cy="4995582"/>
          </a:xfrm>
        </p:spPr>
        <p:txBody>
          <a:bodyPr>
            <a:normAutofit lnSpcReduction="10000"/>
          </a:bodyPr>
          <a:lstStyle/>
          <a:p>
            <a:pPr marL="0" indent="0">
              <a:buNone/>
            </a:pPr>
            <a:r>
              <a:rPr lang="en-GB" sz="1800" b="1" dirty="0"/>
              <a:t>The first page is ‘your details’ This will show:</a:t>
            </a:r>
          </a:p>
          <a:p>
            <a:r>
              <a:rPr lang="en-GB" sz="1800" dirty="0"/>
              <a:t>the name of the school associated with the DfE Sign-in account</a:t>
            </a:r>
          </a:p>
          <a:p>
            <a:r>
              <a:rPr lang="en-GB" sz="1800" dirty="0"/>
              <a:t>the school’s allocation for the 2024 to 2025 academic year</a:t>
            </a:r>
          </a:p>
          <a:p>
            <a:pPr marL="0" indent="0">
              <a:buNone/>
            </a:pPr>
            <a:r>
              <a:rPr lang="en-GB" sz="1800" b="1" dirty="0"/>
              <a:t>There are then 4 sub-forms, they are:</a:t>
            </a:r>
          </a:p>
          <a:p>
            <a:r>
              <a:rPr lang="en-GB" sz="1800" dirty="0"/>
              <a:t>form 1: your school’s PE and sport premium funding allocation for the 2024 to 2025 academic year</a:t>
            </a:r>
          </a:p>
          <a:p>
            <a:r>
              <a:rPr lang="en-GB" sz="1800" dirty="0"/>
              <a:t>form 2: details of how the PE and sport premium funding has been spent for the 2024 to 2025 academic year</a:t>
            </a:r>
          </a:p>
          <a:p>
            <a:r>
              <a:rPr lang="en-GB" sz="1800" dirty="0"/>
              <a:t>form 3: the outcomes of spending the PE and sport premium – opportunities, impacts, sustainability details, and meeting swimming and water safety requirements</a:t>
            </a:r>
          </a:p>
          <a:p>
            <a:r>
              <a:rPr lang="en-GB" sz="1800" dirty="0"/>
              <a:t>form 4: final declaration</a:t>
            </a:r>
          </a:p>
          <a:p>
            <a:pPr marL="0" indent="0">
              <a:buNone/>
            </a:pPr>
            <a:r>
              <a:rPr lang="en-GB" sz="1800" dirty="0"/>
              <a:t>Complete and submit all the sub-forms for the 2024 to 2025 academic year. You can complete them in the order you find convenient.</a:t>
            </a:r>
          </a:p>
          <a:p>
            <a:pPr marL="0" indent="0">
              <a:buNone/>
            </a:pPr>
            <a:r>
              <a:rPr lang="en-GB" sz="1800" dirty="0"/>
              <a:t>Selecting </a:t>
            </a:r>
            <a:r>
              <a:rPr lang="en-GB" sz="1800" b="1" dirty="0"/>
              <a:t>‘save and continue’ </a:t>
            </a:r>
            <a:r>
              <a:rPr lang="en-GB" sz="1800" dirty="0"/>
              <a:t>on each page will take you through the forms.</a:t>
            </a:r>
          </a:p>
          <a:p>
            <a:pPr marL="0" indent="0">
              <a:buNone/>
            </a:pPr>
            <a:endParaRPr lang="en-GB" sz="1800" dirty="0"/>
          </a:p>
        </p:txBody>
      </p:sp>
    </p:spTree>
    <p:extLst>
      <p:ext uri="{BB962C8B-B14F-4D97-AF65-F5344CB8AC3E}">
        <p14:creationId xmlns:p14="http://schemas.microsoft.com/office/powerpoint/2010/main" val="226835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E045-250B-F918-B1A8-53D9BA5C6563}"/>
              </a:ext>
            </a:extLst>
          </p:cNvPr>
          <p:cNvSpPr>
            <a:spLocks noGrp="1"/>
          </p:cNvSpPr>
          <p:nvPr>
            <p:ph type="title"/>
          </p:nvPr>
        </p:nvSpPr>
        <p:spPr/>
        <p:txBody>
          <a:bodyPr/>
          <a:lstStyle/>
          <a:p>
            <a:r>
              <a:rPr lang="en-GB" dirty="0"/>
              <a:t>Form 1: Your Schools Funding Allocation</a:t>
            </a:r>
          </a:p>
        </p:txBody>
      </p:sp>
      <p:sp>
        <p:nvSpPr>
          <p:cNvPr id="3" name="Content Placeholder 2">
            <a:extLst>
              <a:ext uri="{FF2B5EF4-FFF2-40B4-BE49-F238E27FC236}">
                <a16:creationId xmlns:a16="http://schemas.microsoft.com/office/drawing/2014/main" id="{ADE9F943-5213-1F7F-252F-80F2C62146D8}"/>
              </a:ext>
            </a:extLst>
          </p:cNvPr>
          <p:cNvSpPr>
            <a:spLocks noGrp="1"/>
          </p:cNvSpPr>
          <p:nvPr>
            <p:ph idx="1"/>
          </p:nvPr>
        </p:nvSpPr>
        <p:spPr/>
        <p:txBody>
          <a:bodyPr>
            <a:normAutofit/>
          </a:bodyPr>
          <a:lstStyle/>
          <a:p>
            <a:pPr marL="0" indent="0">
              <a:buNone/>
            </a:pPr>
            <a:r>
              <a:rPr lang="en-GB" sz="1800" dirty="0"/>
              <a:t>The amount of PE and sport premium funding received by your school for the 2024 to 2025 academic year will be pre-populated.</a:t>
            </a:r>
          </a:p>
          <a:p>
            <a:pPr marL="0" indent="0">
              <a:buNone/>
            </a:pPr>
            <a:r>
              <a:rPr lang="en-GB" sz="1800" dirty="0"/>
              <a:t>You need to confirm the amount of any:</a:t>
            </a:r>
          </a:p>
          <a:p>
            <a:r>
              <a:rPr lang="en-GB" sz="1800" dirty="0"/>
              <a:t>unspent funding for academic year 2024 to 2025</a:t>
            </a:r>
          </a:p>
          <a:p>
            <a:r>
              <a:rPr lang="en-GB" sz="1800" dirty="0"/>
              <a:t>funding you have carried forward from the previous academic years</a:t>
            </a:r>
          </a:p>
          <a:p>
            <a:pPr marL="0" indent="0">
              <a:buNone/>
            </a:pPr>
            <a:r>
              <a:rPr lang="en-GB" sz="1800" dirty="0"/>
              <a:t>The PE and sport premium guidance has more information on this. We need information regarding carry forward and unspent funding to support future policy thinking.</a:t>
            </a:r>
          </a:p>
          <a:p>
            <a:pPr marL="0" indent="0">
              <a:buNone/>
            </a:pPr>
            <a:r>
              <a:rPr lang="en-GB" sz="1800" dirty="0"/>
              <a:t>You can only enter positive numeric values. If the answer is none, enter zero (0).</a:t>
            </a:r>
          </a:p>
          <a:p>
            <a:pPr marL="0" indent="0">
              <a:buNone/>
            </a:pPr>
            <a:endParaRPr lang="en-GB" sz="1800" dirty="0"/>
          </a:p>
        </p:txBody>
      </p:sp>
    </p:spTree>
    <p:extLst>
      <p:ext uri="{BB962C8B-B14F-4D97-AF65-F5344CB8AC3E}">
        <p14:creationId xmlns:p14="http://schemas.microsoft.com/office/powerpoint/2010/main" val="4115300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572</TotalTime>
  <Words>2383</Words>
  <Application>Microsoft Macintosh PowerPoint</Application>
  <PresentationFormat>Widescreen</PresentationFormat>
  <Paragraphs>156</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Century Gothic</vt:lpstr>
      <vt:lpstr>Wingdings 3</vt:lpstr>
      <vt:lpstr>Ion</vt:lpstr>
      <vt:lpstr>PE &amp; SPORT PREMIUM REPORTING TOOL</vt:lpstr>
      <vt:lpstr>Aims of the session</vt:lpstr>
      <vt:lpstr>To Get Started</vt:lpstr>
      <vt:lpstr>PowerPoint Presentation</vt:lpstr>
      <vt:lpstr>To Get Started</vt:lpstr>
      <vt:lpstr>Planning &amp; Prep</vt:lpstr>
      <vt:lpstr>Swimming Data</vt:lpstr>
      <vt:lpstr>The Form</vt:lpstr>
      <vt:lpstr>Form 1: Your Schools Funding Allocation</vt:lpstr>
      <vt:lpstr>PowerPoint Presentation</vt:lpstr>
      <vt:lpstr>PowerPoint Presentation</vt:lpstr>
      <vt:lpstr>PowerPoint Presentation</vt:lpstr>
      <vt:lpstr>PowerPoint Presentation</vt:lpstr>
      <vt:lpstr>Form 2: How you have spent the PE &amp; Sport Premium Funding</vt:lpstr>
      <vt:lpstr>Form 3: The outcomes of spending the PE &amp; Sport Premium</vt:lpstr>
      <vt:lpstr>Form 3: The outcomes of spending the PE &amp; Sport Premium</vt:lpstr>
      <vt:lpstr>Form 4: Declarations</vt:lpstr>
      <vt:lpstr>DfE Top Tips</vt:lpstr>
      <vt:lpstr>DfE Advice</vt:lpstr>
      <vt:lpstr>FAQs &amp; Terminology</vt:lpstr>
      <vt:lpstr>Funding allocations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White</dc:creator>
  <cp:lastModifiedBy>Rob S</cp:lastModifiedBy>
  <cp:revision>11</cp:revision>
  <dcterms:created xsi:type="dcterms:W3CDTF">2025-06-23T09:20:52Z</dcterms:created>
  <dcterms:modified xsi:type="dcterms:W3CDTF">2025-06-24T14:32:53Z</dcterms:modified>
</cp:coreProperties>
</file>