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EFC"/>
    <a:srgbClr val="00ABC9"/>
    <a:srgbClr val="EE7D31"/>
    <a:srgbClr val="91B327"/>
    <a:srgbClr val="6666CC"/>
    <a:srgbClr val="892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5"/>
    <p:restoredTop sz="91990"/>
  </p:normalViewPr>
  <p:slideViewPr>
    <p:cSldViewPr snapToGrid="0" snapToObjects="1">
      <p:cViewPr varScale="1">
        <p:scale>
          <a:sx n="97" d="100"/>
          <a:sy n="97" d="100"/>
        </p:scale>
        <p:origin x="168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2DDC9-4F58-7B44-B51F-9D2A91A57F4A}" type="datetimeFigureOut">
              <a:rPr lang="en-US" smtClean="0"/>
              <a:t>2/21/22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1B21F-4C88-9346-819B-23ADDB5A4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3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838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10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10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10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67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13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70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16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07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02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33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31B21F-4C88-9346-819B-23ADDB5A46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BB711-84E1-3C4A-884E-61E52AED0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31310-AC61-674C-BF57-5A26212F5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FF373-5FC8-8E48-AA6A-7565C68A2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D140A-3D6D-DE4E-9D7D-0CB2069C5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0E848-35E4-D246-9857-FB6F10E2B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3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18A89-7621-0A4B-A116-07D9B629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0646A-5883-6F4C-A246-B82956C88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9A514-7236-214E-BFE1-CDE5CA20C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AE833-4FF2-0A49-9B06-53DC3101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0875D-3B43-934A-936D-C734BD22F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3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A1DFEF-3EB1-1340-AD52-7DC4443D9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626D2F-ABF7-3A4F-939E-E37386C98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2C364-F546-EC40-8066-9FE258A02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0FE0A-6F30-2C4C-B06B-77BEB7389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73A19-BAD0-BB4B-A2DB-3EB3ED48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5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08AC9-C994-4843-B045-87DF8359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E7F4E-D462-7141-9397-B4BE1A356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478F8-3BB5-C341-BD61-B40023F1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53972-D23B-DB49-9E0B-AD176D45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55589-6197-484A-998F-641EA532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7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7F2E0-8CE1-6C4A-8904-ACC027AEE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FF60C-6A0B-FC46-9077-080848626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F506C-398E-6A45-981F-2F5AE673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F69B6-92EA-EB45-AAAC-AB8B402F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07398-9A0D-AB4D-80C4-E7AFD152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7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CC755-3C56-EE40-AFC7-CA6E9DF88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96C05-A53A-5F41-B94A-7D777ED89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F0B1E5-3135-3141-8A49-BCCF340C4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ED32A7-5577-8D4B-951D-9AA0BEE02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262D7-54A5-C942-8D14-0EFE10C07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2D7A8-6C1E-1744-9997-C19BEA6A2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2B8C-00EB-E14C-99F1-05905384E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1DE0C-140E-E84F-968A-C9CA700FE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D6181-5E4D-A04D-B798-ADFAC2F82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92F5D-2B19-EB4C-B811-2A9E485352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61070-BB96-D447-A542-0F48133FA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C9CF85-BD8E-3E4C-B379-A124D6E3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1A1228-3965-DA4B-94F5-A29028CAF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06C8B4-97B2-9A40-B74E-699E05D17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3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2AD99-CDA0-2A47-BCD5-A933823B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4B2739-541D-574A-8578-5D2970FE4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01456-7A17-1E46-B0AC-13C7A3C3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8DEF7-9277-184C-B274-7BBCBEB2E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1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85FEDE-0BA0-CC43-9A25-3D224AB5D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72586-3034-054B-A31E-AE2A145C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8AA56-1AC3-BF46-A413-D354D50BC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5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D8A6-FB92-CE41-9EF3-2595F90C6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D1F88-69F4-E14F-87E0-98B0739D3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93D30-CC36-2C47-A07C-9BE0F70A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4F78E-6EA0-4C44-8EB3-9F9E4365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18AD0-3F12-F549-BAE4-04699309E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8071A-44A5-0D49-AEC3-E67FDD024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4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D5EC-289D-C343-95E9-2CC88A452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F35FE-7205-2041-8A15-DE62ECA3B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FB82A-6DBD-7A49-BA90-E0CFCD95C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2633F-AAC5-3643-86E8-7FBD32864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BB0B6-B0E7-1947-B134-78F8C269A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6ECFCF-7010-524B-9222-65606FDEF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2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5A4B18-7267-C44B-8A1F-4E1C03B87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89CF4-4713-614A-ABA8-173182705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6A876-49D2-AD4E-B1C9-05B067EE6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57F3-39CD-B24A-AF77-649D913E7B6F}" type="datetimeFigureOut">
              <a:rPr lang="en-US" smtClean="0"/>
              <a:t>2/21/22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11139-85E0-6E40-9D98-92197EE3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4A43A-D3F4-8548-BD1A-386AC9A99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2322B-5BAC-4144-9FA1-9DDD49DC1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7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raphic 46">
            <a:extLst>
              <a:ext uri="{FF2B5EF4-FFF2-40B4-BE49-F238E27FC236}">
                <a16:creationId xmlns:a16="http://schemas.microsoft.com/office/drawing/2014/main" id="{D5CCF89E-E7CC-794D-92FC-D041C765EE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6CDEC8DC-5A19-F749-B8F7-188D24949F09}"/>
              </a:ext>
            </a:extLst>
          </p:cNvPr>
          <p:cNvSpPr txBox="1"/>
          <p:nvPr/>
        </p:nvSpPr>
        <p:spPr>
          <a:xfrm>
            <a:off x="8336903" y="6347572"/>
            <a:ext cx="3224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Amber Valley SSP </a:t>
            </a:r>
            <a:r>
              <a:rPr lang="en-GB" sz="800" dirty="0"/>
              <a:t>are not responsible for any risk associated with activities suggested.  Please ensure the facilities, equipment and activity you are using have been fully risk assessed before undertaking. </a:t>
            </a:r>
            <a:endParaRPr lang="en-US" sz="800" b="1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EAF31F6-50B9-7A46-8C96-4AC4BF7DCD0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118" y="345446"/>
            <a:ext cx="5441763" cy="3561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99884B-AD85-4541-89DC-B712489B510F}"/>
              </a:ext>
            </a:extLst>
          </p:cNvPr>
          <p:cNvSpPr txBox="1"/>
          <p:nvPr/>
        </p:nvSpPr>
        <p:spPr>
          <a:xfrm>
            <a:off x="2666999" y="4287744"/>
            <a:ext cx="6858000" cy="707886"/>
          </a:xfrm>
          <a:prstGeom prst="rect">
            <a:avLst/>
          </a:prstGeom>
          <a:solidFill>
            <a:srgbClr val="00ABC9"/>
          </a:solidFill>
          <a:ln>
            <a:solidFill>
              <a:srgbClr val="002060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TEAMWORK CHALLENGES</a:t>
            </a:r>
          </a:p>
        </p:txBody>
      </p:sp>
    </p:spTree>
    <p:extLst>
      <p:ext uri="{BB962C8B-B14F-4D97-AF65-F5344CB8AC3E}">
        <p14:creationId xmlns:p14="http://schemas.microsoft.com/office/powerpoint/2010/main" val="2557524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FC3840D-228D-4848-BD1D-A67941C0C1CB}"/>
              </a:ext>
            </a:extLst>
          </p:cNvPr>
          <p:cNvSpPr/>
          <p:nvPr/>
        </p:nvSpPr>
        <p:spPr>
          <a:xfrm rot="21423504">
            <a:off x="298532" y="319492"/>
            <a:ext cx="5441542" cy="6473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PLACE YOUR CARDS RIGHT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Cones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Hoops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Playing Cards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Spend a few minutes coming up with a strategy beforehand – is this game just down to luck??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457446"/>
            <a:ext cx="364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Numbers written on scraps of paper work just as well if you don’t have any playing cards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Arrange the children into groups of 6-8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Place a hoop and a cone 5m apart and ask the group to stand behind the cone.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Scatter a full suit from a deck of cards face down – diamonds, hearts, clubs OR spades – around the other cone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Each group is required to run, one player at a time, to their deck of cards and turn over ONE card. If the card is the one they need it stays face up, if it isn’t it must be turned face down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Repeat this process until all cards are face up, in order.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example, cards will be turned over until an ACE is discovered, then a TWO, THREE, FOUR </a:t>
            </a:r>
            <a:r>
              <a:rPr lang="en-US" sz="1400" dirty="0" err="1"/>
              <a:t>etc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Cards cannot be removed from the hoop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Cards must be turned back over if they are not correct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next player cannot run past the cone until the pre-</a:t>
            </a:r>
            <a:r>
              <a:rPr lang="en-US" sz="1400" dirty="0" err="1"/>
              <a:t>ceeding</a:t>
            </a:r>
            <a:r>
              <a:rPr lang="en-US" sz="1400" dirty="0"/>
              <a:t> player has returned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497387" y="3984159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13459"/>
            <a:ext cx="364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Multiple groups could race against each other!</a:t>
            </a:r>
          </a:p>
        </p:txBody>
      </p:sp>
    </p:spTree>
    <p:extLst>
      <p:ext uri="{BB962C8B-B14F-4D97-AF65-F5344CB8AC3E}">
        <p14:creationId xmlns:p14="http://schemas.microsoft.com/office/powerpoint/2010/main" val="1082492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FC3840D-228D-4848-BD1D-A67941C0C1CB}"/>
              </a:ext>
            </a:extLst>
          </p:cNvPr>
          <p:cNvSpPr/>
          <p:nvPr/>
        </p:nvSpPr>
        <p:spPr>
          <a:xfrm rot="21423504">
            <a:off x="298533" y="347627"/>
            <a:ext cx="5441542" cy="6473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CRACK THE CODE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Cones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Think about the moves of the player before you, don’t undo </a:t>
            </a:r>
            <a:r>
              <a:rPr lang="en-US" sz="1400" dirty="0" err="1"/>
              <a:t>th</a:t>
            </a:r>
            <a:r>
              <a:rPr lang="de-DE" sz="1400" dirty="0"/>
              <a:t>ei</a:t>
            </a:r>
            <a:r>
              <a:rPr lang="en-US" sz="1400" dirty="0"/>
              <a:t>r correct changes.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4" y="1457446"/>
            <a:ext cx="413151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Be imaginative! Could you use classroom or sport  objects instead of </a:t>
            </a:r>
            <a:r>
              <a:rPr lang="en-US" sz="1400" dirty="0" err="1"/>
              <a:t>coloured</a:t>
            </a:r>
            <a:r>
              <a:rPr lang="en-US" sz="1400" dirty="0"/>
              <a:t> cones. </a:t>
            </a:r>
          </a:p>
          <a:p>
            <a:pPr algn="just"/>
            <a:endParaRPr lang="en-US" sz="1400" dirty="0"/>
          </a:p>
          <a:p>
            <a:pPr marL="285750" indent="-285750" algn="just">
              <a:buFont typeface="Arial"/>
              <a:buChar char="•"/>
            </a:pPr>
            <a:r>
              <a:rPr lang="en-US" sz="1400" dirty="0"/>
              <a:t>Pencil  </a:t>
            </a:r>
            <a:r>
              <a:rPr lang="mr-IN" sz="1400" dirty="0"/>
              <a:t>–</a:t>
            </a:r>
            <a:r>
              <a:rPr lang="en-US" sz="1400" dirty="0"/>
              <a:t> Water bottle </a:t>
            </a:r>
            <a:r>
              <a:rPr lang="mr-IN" sz="1400" dirty="0"/>
              <a:t>–</a:t>
            </a:r>
            <a:r>
              <a:rPr lang="en-US" sz="1400" dirty="0"/>
              <a:t> Rubber </a:t>
            </a:r>
            <a:r>
              <a:rPr lang="mr-IN" sz="1400" dirty="0"/>
              <a:t>–</a:t>
            </a:r>
            <a:r>
              <a:rPr lang="en-US" sz="1400" dirty="0"/>
              <a:t> Pen - Ruler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400" dirty="0"/>
              <a:t>Football </a:t>
            </a:r>
            <a:r>
              <a:rPr lang="mr-IN" sz="1400" dirty="0"/>
              <a:t>–</a:t>
            </a:r>
            <a:r>
              <a:rPr lang="en-US" sz="1400" dirty="0"/>
              <a:t> Cricket bat </a:t>
            </a:r>
            <a:r>
              <a:rPr lang="mr-IN" sz="1400" dirty="0"/>
              <a:t>–</a:t>
            </a:r>
            <a:r>
              <a:rPr lang="en-US" sz="1400" dirty="0"/>
              <a:t> tennis ball </a:t>
            </a:r>
            <a:r>
              <a:rPr lang="mr-IN" sz="1400" dirty="0"/>
              <a:t>–</a:t>
            </a:r>
            <a:r>
              <a:rPr lang="en-US" sz="1400" dirty="0"/>
              <a:t> hockey stick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Arrange the children into groups of 6-8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Place a set of 5 cones (each a different </a:t>
            </a:r>
            <a:r>
              <a:rPr lang="en-US" sz="1400" dirty="0" err="1"/>
              <a:t>colour</a:t>
            </a:r>
            <a:r>
              <a:rPr lang="en-US" sz="1400" dirty="0"/>
              <a:t>) 10m from the start line.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Groups stand at the start line and take turns to visit the cones.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Group must arrange the cones in the correct </a:t>
            </a:r>
            <a:r>
              <a:rPr lang="en-US" sz="1400" dirty="0" err="1"/>
              <a:t>colour</a:t>
            </a:r>
            <a:r>
              <a:rPr lang="en-US" sz="1400" dirty="0"/>
              <a:t> order.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Players may only make one change to the cones with each visit. 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Groups continue until all 5 cones are in the correct order (left to right)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Swapping the place of two cones = 1 move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 each child visit the leader/teacher can give the number of cones in the correct position. (not indicating which </a:t>
            </a:r>
            <a:r>
              <a:rPr lang="en-US" sz="1400" dirty="0" err="1"/>
              <a:t>colour</a:t>
            </a:r>
            <a:r>
              <a:rPr lang="en-US" sz="1400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next player cannot run past the start line until the preceding player has returned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497387" y="3597317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13459"/>
            <a:ext cx="364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Multiple groups could race against each other!</a:t>
            </a:r>
          </a:p>
        </p:txBody>
      </p:sp>
    </p:spTree>
    <p:extLst>
      <p:ext uri="{BB962C8B-B14F-4D97-AF65-F5344CB8AC3E}">
        <p14:creationId xmlns:p14="http://schemas.microsoft.com/office/powerpoint/2010/main" val="740653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FC3840D-228D-4848-BD1D-A67941C0C1CB}"/>
              </a:ext>
            </a:extLst>
          </p:cNvPr>
          <p:cNvSpPr/>
          <p:nvPr/>
        </p:nvSpPr>
        <p:spPr>
          <a:xfrm rot="21423504">
            <a:off x="298532" y="319492"/>
            <a:ext cx="5441542" cy="6473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TIED IN KNOTS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96782"/>
            <a:ext cx="5960347" cy="1127843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428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Spend a few minutes coming up with a strategy beforehand.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Talk and listen to each other </a:t>
            </a:r>
            <a:r>
              <a:rPr lang="mr-IN" sz="1400" dirty="0"/>
              <a:t>–</a:t>
            </a:r>
            <a:r>
              <a:rPr lang="en-US" sz="1400" dirty="0"/>
              <a:t> don’t do anything without telling the person whose hand your holding!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457446"/>
            <a:ext cx="36443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Tire yourselves up by taking the hand of alternate children. (every other person holds hands)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Arrange the children into groups of 6-8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Children stand in a circle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Children link hands by crossing </a:t>
            </a:r>
            <a:r>
              <a:rPr lang="en-US" sz="1400" dirty="0" err="1"/>
              <a:t>th</a:t>
            </a:r>
            <a:r>
              <a:rPr lang="de-DE" sz="1400" dirty="0"/>
              <a:t>ei</a:t>
            </a:r>
            <a:r>
              <a:rPr lang="en-US" sz="1400" dirty="0"/>
              <a:t>r hands across </a:t>
            </a:r>
            <a:r>
              <a:rPr lang="en-US" sz="1400" dirty="0" err="1"/>
              <a:t>th</a:t>
            </a:r>
            <a:r>
              <a:rPr lang="de-DE" sz="1400" dirty="0"/>
              <a:t>ei</a:t>
            </a:r>
            <a:r>
              <a:rPr lang="en-US" sz="1400" dirty="0"/>
              <a:t>r body and take the hand of the person either side of them. 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Children must now untangle themselves so that they are stood side by side without </a:t>
            </a:r>
            <a:r>
              <a:rPr lang="en-US" sz="1400" dirty="0" err="1"/>
              <a:t>th</a:t>
            </a:r>
            <a:r>
              <a:rPr lang="de-DE" sz="1400" dirty="0"/>
              <a:t>ei</a:t>
            </a:r>
            <a:r>
              <a:rPr lang="en-US" sz="1400" dirty="0"/>
              <a:t>r hands crossed and whilst still holding hands with the same children.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Children are not allowed to let go of each others hands.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478532" y="3548961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13459"/>
            <a:ext cx="3644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Time how long it takes to untangle yourselves!</a:t>
            </a:r>
          </a:p>
        </p:txBody>
      </p:sp>
    </p:spTree>
    <p:extLst>
      <p:ext uri="{BB962C8B-B14F-4D97-AF65-F5344CB8AC3E}">
        <p14:creationId xmlns:p14="http://schemas.microsoft.com/office/powerpoint/2010/main" val="74065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FC3840D-228D-4848-BD1D-A67941C0C1CB}"/>
              </a:ext>
            </a:extLst>
          </p:cNvPr>
          <p:cNvSpPr/>
          <p:nvPr/>
        </p:nvSpPr>
        <p:spPr>
          <a:xfrm rot="21423504">
            <a:off x="313103" y="345845"/>
            <a:ext cx="5144343" cy="647367"/>
          </a:xfrm>
          <a:prstGeom prst="rect">
            <a:avLst/>
          </a:prstGeom>
          <a:solidFill>
            <a:srgbClr val="892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FE9118-B3BF-0342-9DF9-25B22AF6538C}"/>
              </a:ext>
            </a:extLst>
          </p:cNvPr>
          <p:cNvSpPr txBox="1"/>
          <p:nvPr/>
        </p:nvSpPr>
        <p:spPr>
          <a:xfrm rot="21417813">
            <a:off x="307018" y="369174"/>
            <a:ext cx="5185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DOWN THE DRAIN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Pieces of drain-pipe off-cuts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Tennis/Table tennis 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Small container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Tilt your hands to slow the ball down and prevent it from dropping to the floor.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Organise</a:t>
            </a:r>
            <a:r>
              <a:rPr lang="en-US" sz="1400" dirty="0"/>
              <a:t> your team before you start the task – plan it out!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565792"/>
            <a:ext cx="332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You could also use up-turned disc cones, to pass the tennis from player to player towards the container.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Place a small container (bowl or box) on the floor approximately 5m from a start 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 groups of 6-10 children give each child a small piece of drain-pipe.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Each group also receives one tennis ball.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Pupils are tasked with maneuvering the tennis ball from the start line and into the container using only the drainpipe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Once successful, try using a table tennis 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tennis ball cannot touch a player after crossing the start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tennis ball cannot touch the floor at any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Players cannot move their feet or move their hands towards the target whilst controlling the ball. (Players are permitted to tilt their drainpipe up and down)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Each player in the team must control the ball at least once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If the team breaks any of the rules the attempt is 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485547" y="3308074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628582"/>
            <a:ext cx="364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Pit one team against another or time individual attempts to make this task more competitive</a:t>
            </a:r>
          </a:p>
        </p:txBody>
      </p:sp>
    </p:spTree>
    <p:extLst>
      <p:ext uri="{BB962C8B-B14F-4D97-AF65-F5344CB8AC3E}">
        <p14:creationId xmlns:p14="http://schemas.microsoft.com/office/powerpoint/2010/main" val="1825799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FE9118-B3BF-0342-9DF9-25B22AF6538C}"/>
              </a:ext>
            </a:extLst>
          </p:cNvPr>
          <p:cNvSpPr txBox="1"/>
          <p:nvPr/>
        </p:nvSpPr>
        <p:spPr>
          <a:xfrm rot="21417813">
            <a:off x="279340" y="315606"/>
            <a:ext cx="5185363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NUMBER SPOT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Cones/markers numbered correctly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Circle (cones etc to mark it out)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Do you have to turn 3 markers over? Is there a quicker way?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Organise</a:t>
            </a:r>
            <a:r>
              <a:rPr lang="en-US" sz="1400" dirty="0"/>
              <a:t> your team before you start the task – plan it out!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565792"/>
            <a:ext cx="332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Try this task on a table for a great wet-break activity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Mark out a small circle approx. 3m x 3m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Scatter up to 30 spot markers or cones inside the area which each have a number written on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 groups of 6-10 players are tasked with turning each of the markers over in the correct order</a:t>
            </a:r>
          </a:p>
          <a:p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Only one player is permitted inside the circle at any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maximum of 3 numbers can be turned over during each visit to the circle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Only one marker can be touched at any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markers cannot be moved/prepared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If the team breaks any of the rules the attempt is 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500736" y="2917246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628582"/>
            <a:ext cx="364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Pit one team against another or time individual attempts to make this task more competitive</a:t>
            </a:r>
          </a:p>
        </p:txBody>
      </p:sp>
    </p:spTree>
    <p:extLst>
      <p:ext uri="{BB962C8B-B14F-4D97-AF65-F5344CB8AC3E}">
        <p14:creationId xmlns:p14="http://schemas.microsoft.com/office/powerpoint/2010/main" val="238147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FE9118-B3BF-0342-9DF9-25B22AF6538C}"/>
              </a:ext>
            </a:extLst>
          </p:cNvPr>
          <p:cNvSpPr txBox="1"/>
          <p:nvPr/>
        </p:nvSpPr>
        <p:spPr>
          <a:xfrm rot="21417813">
            <a:off x="409970" y="292079"/>
            <a:ext cx="5185363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FLOOR IS LAVA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Cones/markers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Gym mats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Don’t push the rafts too far away for the next step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Communicate calmly with your teammates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565792"/>
            <a:ext cx="332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For a trickier game use smaller carpet tiles or similar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Set a start line and a finish line 5-10m apart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Organise</a:t>
            </a:r>
            <a:r>
              <a:rPr lang="en-US" sz="1400" dirty="0"/>
              <a:t> pupils into groups of 6-10 giving each group 2 gym mats (or rafts)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aim of the game is to cross from start line to finish line without touching the ‘LAVA’ (the floor) using only the gym mats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Once the start line has been crossed players cannot touch the floor with any part of their body until crossing the finish line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If any player touches the floor, the whole team must return to the start line to begin </a:t>
            </a:r>
            <a:r>
              <a:rPr lang="en-US" sz="1400" dirty="0" err="1"/>
              <a:t>th</a:t>
            </a:r>
            <a:r>
              <a:rPr lang="de-DE" sz="1400" dirty="0"/>
              <a:t>ei</a:t>
            </a:r>
            <a:r>
              <a:rPr lang="en-US" sz="1400" dirty="0"/>
              <a:t>r attempt again.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500736" y="2917246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20644"/>
            <a:ext cx="364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Pit one team against another or time individual attempts to make this task more competitive</a:t>
            </a:r>
          </a:p>
        </p:txBody>
      </p:sp>
    </p:spTree>
    <p:extLst>
      <p:ext uri="{BB962C8B-B14F-4D97-AF65-F5344CB8AC3E}">
        <p14:creationId xmlns:p14="http://schemas.microsoft.com/office/powerpoint/2010/main" val="422409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FE9118-B3BF-0342-9DF9-25B22AF6538C}"/>
              </a:ext>
            </a:extLst>
          </p:cNvPr>
          <p:cNvSpPr txBox="1"/>
          <p:nvPr/>
        </p:nvSpPr>
        <p:spPr>
          <a:xfrm rot="21417813">
            <a:off x="378222" y="354971"/>
            <a:ext cx="518536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MYSTERY SEQUENCE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Cones/markers numbered correctly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Blindfolds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Use clear, simple instructions.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Be specific, instructions like ‘right there’ are difficult for a blindfolded player to interpret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565792"/>
            <a:ext cx="332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Try using different </a:t>
            </a:r>
            <a:r>
              <a:rPr lang="en-US" sz="1400" dirty="0" err="1"/>
              <a:t>coloured</a:t>
            </a:r>
            <a:r>
              <a:rPr lang="en-US" sz="1400" dirty="0"/>
              <a:t> markers instead of numbers. For example a sequence of red, blue, green, yellow, red, white under the same rules.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Using an area of approximately 5m x 5m scatter a series of numbered markers or cones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 pairs or threes participants are tasked with retrieving the markers in the correct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member of the team is wearing a blindfold with the remaining team members required to guide him/her to each marker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Only the blindfolded player may touch the markers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Other team members may not touch the blindfolded player but must instead use verbal instructions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markers must be collected in order and returned to a given start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507331" y="3186083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13459"/>
            <a:ext cx="364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Pairs could compete in time trials or for the same numbers to see who wins.</a:t>
            </a:r>
          </a:p>
        </p:txBody>
      </p:sp>
    </p:spTree>
    <p:extLst>
      <p:ext uri="{BB962C8B-B14F-4D97-AF65-F5344CB8AC3E}">
        <p14:creationId xmlns:p14="http://schemas.microsoft.com/office/powerpoint/2010/main" val="332163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FE9118-B3BF-0342-9DF9-25B22AF6538C}"/>
              </a:ext>
            </a:extLst>
          </p:cNvPr>
          <p:cNvSpPr txBox="1"/>
          <p:nvPr/>
        </p:nvSpPr>
        <p:spPr>
          <a:xfrm rot="21417813">
            <a:off x="292593" y="392813"/>
            <a:ext cx="518536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ORDER!!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Create a system to communicate quickly and effectively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Appoint a leader in the group to ask questions, make sure to change the leader for each question!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565792"/>
            <a:ext cx="332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Be creative with the topics you choose, how else could you ask children to get into an order?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Arrange children into groups of anything between 6 and 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Each group is asked to stand in the correct order according to a given criteria. Examples include:</a:t>
            </a:r>
          </a:p>
          <a:p>
            <a:r>
              <a:rPr lang="en-US" sz="1400" dirty="0"/>
              <a:t>Height, Age, First Name, Surname, Shoe size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Teacher/Leader to check answers at the end of each round to ensure accuracy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Encourage communication amongst pupils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507331" y="3186083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13459"/>
            <a:ext cx="364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Have two groups battle it out on each topic or time a group and create a leaderboard</a:t>
            </a:r>
          </a:p>
        </p:txBody>
      </p:sp>
    </p:spTree>
    <p:extLst>
      <p:ext uri="{BB962C8B-B14F-4D97-AF65-F5344CB8AC3E}">
        <p14:creationId xmlns:p14="http://schemas.microsoft.com/office/powerpoint/2010/main" val="106284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FE9118-B3BF-0342-9DF9-25B22AF6538C}"/>
              </a:ext>
            </a:extLst>
          </p:cNvPr>
          <p:cNvSpPr txBox="1"/>
          <p:nvPr/>
        </p:nvSpPr>
        <p:spPr>
          <a:xfrm rot="21417813">
            <a:off x="408555" y="299875"/>
            <a:ext cx="5185363" cy="646331"/>
          </a:xfrm>
          <a:prstGeom prst="rect">
            <a:avLst/>
          </a:prstGeom>
          <a:solidFill>
            <a:srgbClr val="DF7EF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TURN OVER A NEW LEAF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Sheet or tarpaulin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Plan out your attempt in advance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All team members need to understand the plan, everyone needs to be involved here!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565792"/>
            <a:ext cx="3327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To make this task simpler you could add an object to act as an ‘island’ such as a floor marker. A small number of participants could step off the sheet to make things easier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Arrange children into groups of approximately 6 to 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Lay out a large sheet/tablecloth or tarpaulin and ask the whole group to stand on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task is to turn the whole sheet over without any of the children getting off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part of a participants body can touch the floor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Additional equipment is not allowed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507331" y="3186083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13459"/>
            <a:ext cx="3644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Time each groups attempt or have two groups competing alongside each-other</a:t>
            </a:r>
          </a:p>
        </p:txBody>
      </p:sp>
    </p:spTree>
    <p:extLst>
      <p:ext uri="{BB962C8B-B14F-4D97-AF65-F5344CB8AC3E}">
        <p14:creationId xmlns:p14="http://schemas.microsoft.com/office/powerpoint/2010/main" val="229766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FE9118-B3BF-0342-9DF9-25B22AF6538C}"/>
              </a:ext>
            </a:extLst>
          </p:cNvPr>
          <p:cNvSpPr txBox="1"/>
          <p:nvPr/>
        </p:nvSpPr>
        <p:spPr>
          <a:xfrm rot="21417813">
            <a:off x="313360" y="292146"/>
            <a:ext cx="5185363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PASTURES NEW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Stopwatch/timer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Benches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Gymnastics/crash mats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Some players may need help to cross the gap, holding hands/supporting teammates is permitted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565792"/>
            <a:ext cx="332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Add a third bench to act as an island – players can step off their bench onto the island to make space for other players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Arrange children into groups of between 10 to 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Place two benches, end to end with a small gap between them (no more than half a </a:t>
            </a:r>
            <a:r>
              <a:rPr lang="en-US" sz="1400" dirty="0" err="1"/>
              <a:t>metre</a:t>
            </a:r>
            <a:r>
              <a:rPr lang="en-US" sz="1400" dirty="0"/>
              <a:t> gap)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Place gymnastics mats around both benches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Ask half of the group to stand on each bench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aim of the task is for each child to stand on the other bench with each half of the group trading places, without touching the floor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part of a participant’s body can touch the floor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507331" y="3339726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13459"/>
            <a:ext cx="36443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Simply count the number of players who made it across before the attempt failed. Try to avoid promoting competition on this task as it could become unsafe.</a:t>
            </a:r>
          </a:p>
        </p:txBody>
      </p:sp>
    </p:spTree>
    <p:extLst>
      <p:ext uri="{BB962C8B-B14F-4D97-AF65-F5344CB8AC3E}">
        <p14:creationId xmlns:p14="http://schemas.microsoft.com/office/powerpoint/2010/main" val="171963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raphic 94">
            <a:extLst>
              <a:ext uri="{FF2B5EF4-FFF2-40B4-BE49-F238E27FC236}">
                <a16:creationId xmlns:a16="http://schemas.microsoft.com/office/drawing/2014/main" id="{8E5CAC00-DADC-0341-9906-D26925EA2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FC3840D-228D-4848-BD1D-A67941C0C1CB}"/>
              </a:ext>
            </a:extLst>
          </p:cNvPr>
          <p:cNvSpPr/>
          <p:nvPr/>
        </p:nvSpPr>
        <p:spPr>
          <a:xfrm rot="21423504">
            <a:off x="313103" y="345845"/>
            <a:ext cx="5144343" cy="647367"/>
          </a:xfrm>
          <a:prstGeom prst="rect">
            <a:avLst/>
          </a:prstGeom>
          <a:solidFill>
            <a:srgbClr val="892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DRAW WHAT YOU HEAR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3AC193-F462-8040-A652-7814D6D71D42}"/>
              </a:ext>
            </a:extLst>
          </p:cNvPr>
          <p:cNvCxnSpPr>
            <a:cxnSpLocks/>
          </p:cNvCxnSpPr>
          <p:nvPr/>
        </p:nvCxnSpPr>
        <p:spPr>
          <a:xfrm>
            <a:off x="9037605" y="2974463"/>
            <a:ext cx="2317965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51F4A72-B085-8F41-81EF-5F7F7DC9606A}"/>
              </a:ext>
            </a:extLst>
          </p:cNvPr>
          <p:cNvSpPr/>
          <p:nvPr/>
        </p:nvSpPr>
        <p:spPr>
          <a:xfrm rot="21423504">
            <a:off x="508081" y="1168833"/>
            <a:ext cx="1046841" cy="3161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52D373-1565-CA4A-8C45-6AB5C330EB72}"/>
              </a:ext>
            </a:extLst>
          </p:cNvPr>
          <p:cNvSpPr txBox="1"/>
          <p:nvPr/>
        </p:nvSpPr>
        <p:spPr>
          <a:xfrm rot="21417813">
            <a:off x="486203" y="1165095"/>
            <a:ext cx="117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ACTIVITY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4E57F8-FED7-7240-ACE0-F6156CC909A1}"/>
              </a:ext>
            </a:extLst>
          </p:cNvPr>
          <p:cNvSpPr/>
          <p:nvPr/>
        </p:nvSpPr>
        <p:spPr>
          <a:xfrm rot="21423504">
            <a:off x="7074623" y="2804993"/>
            <a:ext cx="1824569" cy="33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8334EE-3D6C-434E-BCBA-3A65C7772D0D}"/>
              </a:ext>
            </a:extLst>
          </p:cNvPr>
          <p:cNvSpPr txBox="1"/>
          <p:nvPr/>
        </p:nvSpPr>
        <p:spPr>
          <a:xfrm rot="21417813">
            <a:off x="7033465" y="2825641"/>
            <a:ext cx="178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SCORING SYSTEM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576CCD-63E0-FF44-AD82-DB5ED4D9B7C8}"/>
              </a:ext>
            </a:extLst>
          </p:cNvPr>
          <p:cNvCxnSpPr>
            <a:cxnSpLocks/>
          </p:cNvCxnSpPr>
          <p:nvPr/>
        </p:nvCxnSpPr>
        <p:spPr>
          <a:xfrm flipV="1">
            <a:off x="622019" y="5266035"/>
            <a:ext cx="5760983" cy="54139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D2B853A-5E5E-424D-A4D2-161AFC647129}"/>
              </a:ext>
            </a:extLst>
          </p:cNvPr>
          <p:cNvSpPr/>
          <p:nvPr/>
        </p:nvSpPr>
        <p:spPr>
          <a:xfrm>
            <a:off x="422655" y="5340270"/>
            <a:ext cx="5960347" cy="1303458"/>
          </a:xfrm>
          <a:prstGeom prst="roundRect">
            <a:avLst/>
          </a:prstGeom>
          <a:solidFill>
            <a:srgbClr val="00B0F0"/>
          </a:solidFill>
          <a:ln>
            <a:solidFill>
              <a:srgbClr val="00A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Paper &amp; pencils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/>
              <a:t>Object Cards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CB10B5-C124-2744-A351-716DB3C4849B}"/>
              </a:ext>
            </a:extLst>
          </p:cNvPr>
          <p:cNvSpPr txBox="1"/>
          <p:nvPr/>
        </p:nvSpPr>
        <p:spPr>
          <a:xfrm>
            <a:off x="500659" y="5301532"/>
            <a:ext cx="1190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latin typeface="Arial Narrow" panose="020B0604020202020204" pitchFamily="34" charset="0"/>
                <a:cs typeface="Arial Narrow" panose="020B0604020202020204" pitchFamily="34" charset="0"/>
              </a:rPr>
              <a:t>EQUIPMENT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6CE959-0490-F945-8A96-76DB70CF590E}"/>
              </a:ext>
            </a:extLst>
          </p:cNvPr>
          <p:cNvCxnSpPr>
            <a:cxnSpLocks/>
          </p:cNvCxnSpPr>
          <p:nvPr/>
        </p:nvCxnSpPr>
        <p:spPr>
          <a:xfrm>
            <a:off x="1673256" y="1300971"/>
            <a:ext cx="4079844" cy="4948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0C23098-9A0A-264D-9103-B15783F8A996}"/>
              </a:ext>
            </a:extLst>
          </p:cNvPr>
          <p:cNvSpPr/>
          <p:nvPr/>
        </p:nvSpPr>
        <p:spPr>
          <a:xfrm rot="21423504">
            <a:off x="6993645" y="4692158"/>
            <a:ext cx="1251225" cy="2957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EFA0D3-99D3-814A-88C5-69CDCEF4A405}"/>
              </a:ext>
            </a:extLst>
          </p:cNvPr>
          <p:cNvSpPr txBox="1"/>
          <p:nvPr/>
        </p:nvSpPr>
        <p:spPr>
          <a:xfrm rot="21417813">
            <a:off x="6995003" y="4659066"/>
            <a:ext cx="1249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TOP TIPS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EF8BA11-5A56-844A-914C-6129A6EEB1BB}"/>
              </a:ext>
            </a:extLst>
          </p:cNvPr>
          <p:cNvCxnSpPr>
            <a:cxnSpLocks/>
          </p:cNvCxnSpPr>
          <p:nvPr/>
        </p:nvCxnSpPr>
        <p:spPr>
          <a:xfrm>
            <a:off x="8392256" y="4776701"/>
            <a:ext cx="2963314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311526E-9590-E542-829B-96E28310EBD2}"/>
              </a:ext>
            </a:extLst>
          </p:cNvPr>
          <p:cNvSpPr/>
          <p:nvPr/>
        </p:nvSpPr>
        <p:spPr>
          <a:xfrm rot="21423504">
            <a:off x="6994401" y="955317"/>
            <a:ext cx="1391183" cy="29574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ADAPT IT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BC3E0E2-536D-964F-86B3-2FFA09052EE3}"/>
              </a:ext>
            </a:extLst>
          </p:cNvPr>
          <p:cNvCxnSpPr>
            <a:cxnSpLocks/>
          </p:cNvCxnSpPr>
          <p:nvPr/>
        </p:nvCxnSpPr>
        <p:spPr>
          <a:xfrm>
            <a:off x="8513573" y="1034005"/>
            <a:ext cx="3233106" cy="0"/>
          </a:xfrm>
          <a:prstGeom prst="line">
            <a:avLst/>
          </a:prstGeom>
          <a:ln w="15875" cap="rnd">
            <a:solidFill>
              <a:srgbClr val="00A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CD35B40-72FD-5B4A-8FCD-75FD68CE482F}"/>
              </a:ext>
            </a:extLst>
          </p:cNvPr>
          <p:cNvSpPr txBox="1"/>
          <p:nvPr/>
        </p:nvSpPr>
        <p:spPr>
          <a:xfrm>
            <a:off x="7050039" y="5183144"/>
            <a:ext cx="4243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Be specific!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CF64A9-B94D-524B-8BAA-3479B5FB5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0200" y="-4221"/>
            <a:ext cx="1305308" cy="1020115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E22A5D4-ED76-5D49-841A-944A254AB8AE}"/>
              </a:ext>
            </a:extLst>
          </p:cNvPr>
          <p:cNvSpPr txBox="1"/>
          <p:nvPr/>
        </p:nvSpPr>
        <p:spPr>
          <a:xfrm>
            <a:off x="7161665" y="1565792"/>
            <a:ext cx="3327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Add a list of ‘no-go’ words which Player 2 cannot say to make this task more difficult.</a:t>
            </a:r>
          </a:p>
          <a:p>
            <a:pPr algn="just"/>
            <a:r>
              <a:rPr lang="en-US" sz="1400" dirty="0"/>
              <a:t>For example, if the object was a Lion the no-go words may include – tiger, cat, jungle, king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7D804E-6056-B24C-A00D-00D32070D3A2}"/>
              </a:ext>
            </a:extLst>
          </p:cNvPr>
          <p:cNvSpPr txBox="1"/>
          <p:nvPr/>
        </p:nvSpPr>
        <p:spPr>
          <a:xfrm>
            <a:off x="710375" y="1534510"/>
            <a:ext cx="521232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Ask the children to get into pairs and sit on floor back to 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Player 1 has a pencil/crayon and a piece of paper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Player 2 is given a card with an object/animal </a:t>
            </a:r>
            <a:r>
              <a:rPr lang="en-US" sz="1400" dirty="0" err="1"/>
              <a:t>etc</a:t>
            </a:r>
            <a:r>
              <a:rPr lang="en-US" sz="1400" dirty="0"/>
              <a:t> on written on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Player 2 must describe the object/animal so that Player 1 can draw it accurately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Neither player may turn around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Player 2 may not show the card to player 1 (cards can be taken away if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Player 2 cannot name the object/animal or say any part of the word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EA10FF-63B5-924A-93F3-19349585C2C3}"/>
              </a:ext>
            </a:extLst>
          </p:cNvPr>
          <p:cNvSpPr/>
          <p:nvPr/>
        </p:nvSpPr>
        <p:spPr>
          <a:xfrm rot="21423504">
            <a:off x="507331" y="3339726"/>
            <a:ext cx="1391183" cy="2957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BCA20F-94CE-514F-A8B2-F70D5EA6DECA}"/>
              </a:ext>
            </a:extLst>
          </p:cNvPr>
          <p:cNvSpPr txBox="1"/>
          <p:nvPr/>
        </p:nvSpPr>
        <p:spPr>
          <a:xfrm>
            <a:off x="7161665" y="3513459"/>
            <a:ext cx="36443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Give the whole class a time limit and see which pair can successfully complete the most cards. </a:t>
            </a:r>
          </a:p>
          <a:p>
            <a:r>
              <a:rPr lang="en-US" sz="1400" dirty="0"/>
              <a:t>Staff/leaders will need to judge the drawings</a:t>
            </a:r>
          </a:p>
        </p:txBody>
      </p:sp>
    </p:spTree>
    <p:extLst>
      <p:ext uri="{BB962C8B-B14F-4D97-AF65-F5344CB8AC3E}">
        <p14:creationId xmlns:p14="http://schemas.microsoft.com/office/powerpoint/2010/main" val="2074538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16751</TotalTime>
  <Words>2040</Words>
  <Application>Microsoft Macintosh PowerPoint</Application>
  <PresentationFormat>Widescreen</PresentationFormat>
  <Paragraphs>289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Bellamy</dc:creator>
  <cp:lastModifiedBy>R Shaw</cp:lastModifiedBy>
  <cp:revision>158</cp:revision>
  <dcterms:created xsi:type="dcterms:W3CDTF">2020-04-06T17:12:11Z</dcterms:created>
  <dcterms:modified xsi:type="dcterms:W3CDTF">2022-02-21T10:28:46Z</dcterms:modified>
</cp:coreProperties>
</file>