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73" r:id="rId3"/>
    <p:sldId id="257" r:id="rId4"/>
    <p:sldId id="258" r:id="rId5"/>
    <p:sldId id="259" r:id="rId6"/>
    <p:sldId id="260" r:id="rId7"/>
    <p:sldId id="261" r:id="rId8"/>
    <p:sldId id="262" r:id="rId9"/>
    <p:sldId id="263" r:id="rId10"/>
    <p:sldId id="264" r:id="rId11"/>
    <p:sldId id="265" r:id="rId12"/>
    <p:sldId id="274" r:id="rId13"/>
    <p:sldId id="275" r:id="rId14"/>
    <p:sldId id="276" r:id="rId15"/>
    <p:sldId id="277" r:id="rId16"/>
    <p:sldId id="278"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6"/>
    <p:restoredTop sz="95890"/>
  </p:normalViewPr>
  <p:slideViewPr>
    <p:cSldViewPr snapToGrid="0" snapToObjects="1">
      <p:cViewPr varScale="1">
        <p:scale>
          <a:sx n="107" d="100"/>
          <a:sy n="107" d="100"/>
        </p:scale>
        <p:origin x="94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FAC7-6959-AA42-BD2E-5A9033E5AE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35FE7EA-3EE6-FD49-A00A-C3AAFDDA8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0C6479B-682D-224B-BD8A-BCBF734541C0}"/>
              </a:ext>
            </a:extLst>
          </p:cNvPr>
          <p:cNvSpPr>
            <a:spLocks noGrp="1"/>
          </p:cNvSpPr>
          <p:nvPr>
            <p:ph type="dt" sz="half" idx="10"/>
          </p:nvPr>
        </p:nvSpPr>
        <p:spPr/>
        <p:txBody>
          <a:bodyPr/>
          <a:lstStyle/>
          <a:p>
            <a:fld id="{336462B6-F5F5-5E47-83A4-17709E120CE4}" type="datetimeFigureOut">
              <a:rPr lang="en-GB" smtClean="0"/>
              <a:t>05/01/2021</a:t>
            </a:fld>
            <a:endParaRPr lang="en-GB"/>
          </a:p>
        </p:txBody>
      </p:sp>
      <p:sp>
        <p:nvSpPr>
          <p:cNvPr id="5" name="Footer Placeholder 4">
            <a:extLst>
              <a:ext uri="{FF2B5EF4-FFF2-40B4-BE49-F238E27FC236}">
                <a16:creationId xmlns:a16="http://schemas.microsoft.com/office/drawing/2014/main" id="{E6C329F9-E282-4D49-811A-67715FDDF3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77840-D088-2D4B-8725-E079E99B6DB6}"/>
              </a:ext>
            </a:extLst>
          </p:cNvPr>
          <p:cNvSpPr>
            <a:spLocks noGrp="1"/>
          </p:cNvSpPr>
          <p:nvPr>
            <p:ph type="sldNum" sz="quarter" idx="12"/>
          </p:nvPr>
        </p:nvSpPr>
        <p:spPr/>
        <p:txBody>
          <a:bodyPr/>
          <a:lstStyle/>
          <a:p>
            <a:fld id="{98FE4EBB-8013-0C4F-A3D9-396D211B8D51}" type="slidenum">
              <a:rPr lang="en-GB" smtClean="0"/>
              <a:t>‹#›</a:t>
            </a:fld>
            <a:endParaRPr lang="en-GB"/>
          </a:p>
        </p:txBody>
      </p:sp>
    </p:spTree>
    <p:extLst>
      <p:ext uri="{BB962C8B-B14F-4D97-AF65-F5344CB8AC3E}">
        <p14:creationId xmlns:p14="http://schemas.microsoft.com/office/powerpoint/2010/main" val="214326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8803-C9E4-724F-8895-8F1171B66E8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7EEF731-83A9-6B48-A9AE-CEB592E103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C846138-0B63-1D41-A87F-F4DFF5E144F9}"/>
              </a:ext>
            </a:extLst>
          </p:cNvPr>
          <p:cNvSpPr>
            <a:spLocks noGrp="1"/>
          </p:cNvSpPr>
          <p:nvPr>
            <p:ph type="dt" sz="half" idx="10"/>
          </p:nvPr>
        </p:nvSpPr>
        <p:spPr/>
        <p:txBody>
          <a:bodyPr/>
          <a:lstStyle/>
          <a:p>
            <a:fld id="{336462B6-F5F5-5E47-83A4-17709E120CE4}" type="datetimeFigureOut">
              <a:rPr lang="en-GB" smtClean="0"/>
              <a:t>05/01/2021</a:t>
            </a:fld>
            <a:endParaRPr lang="en-GB"/>
          </a:p>
        </p:txBody>
      </p:sp>
      <p:sp>
        <p:nvSpPr>
          <p:cNvPr id="5" name="Footer Placeholder 4">
            <a:extLst>
              <a:ext uri="{FF2B5EF4-FFF2-40B4-BE49-F238E27FC236}">
                <a16:creationId xmlns:a16="http://schemas.microsoft.com/office/drawing/2014/main" id="{F1721984-C18F-9745-A7B2-2F5A71A806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33F1FD-AB2E-384D-823A-7403F075F2DE}"/>
              </a:ext>
            </a:extLst>
          </p:cNvPr>
          <p:cNvSpPr>
            <a:spLocks noGrp="1"/>
          </p:cNvSpPr>
          <p:nvPr>
            <p:ph type="sldNum" sz="quarter" idx="12"/>
          </p:nvPr>
        </p:nvSpPr>
        <p:spPr/>
        <p:txBody>
          <a:bodyPr/>
          <a:lstStyle/>
          <a:p>
            <a:fld id="{98FE4EBB-8013-0C4F-A3D9-396D211B8D51}" type="slidenum">
              <a:rPr lang="en-GB" smtClean="0"/>
              <a:t>‹#›</a:t>
            </a:fld>
            <a:endParaRPr lang="en-GB"/>
          </a:p>
        </p:txBody>
      </p:sp>
    </p:spTree>
    <p:extLst>
      <p:ext uri="{BB962C8B-B14F-4D97-AF65-F5344CB8AC3E}">
        <p14:creationId xmlns:p14="http://schemas.microsoft.com/office/powerpoint/2010/main" val="136632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6B8729-80B8-484E-92DC-98B02A78F3B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F8CA7B8-2D42-C14F-8F19-1FB0F8BEA7F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6D43160-350E-324C-A4EF-EE2E7FB065A7}"/>
              </a:ext>
            </a:extLst>
          </p:cNvPr>
          <p:cNvSpPr>
            <a:spLocks noGrp="1"/>
          </p:cNvSpPr>
          <p:nvPr>
            <p:ph type="dt" sz="half" idx="10"/>
          </p:nvPr>
        </p:nvSpPr>
        <p:spPr/>
        <p:txBody>
          <a:bodyPr/>
          <a:lstStyle/>
          <a:p>
            <a:fld id="{336462B6-F5F5-5E47-83A4-17709E120CE4}" type="datetimeFigureOut">
              <a:rPr lang="en-GB" smtClean="0"/>
              <a:t>05/01/2021</a:t>
            </a:fld>
            <a:endParaRPr lang="en-GB"/>
          </a:p>
        </p:txBody>
      </p:sp>
      <p:sp>
        <p:nvSpPr>
          <p:cNvPr id="5" name="Footer Placeholder 4">
            <a:extLst>
              <a:ext uri="{FF2B5EF4-FFF2-40B4-BE49-F238E27FC236}">
                <a16:creationId xmlns:a16="http://schemas.microsoft.com/office/drawing/2014/main" id="{A5E098BB-534E-AA46-85D6-9D69C5D20C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11D857-3816-9B43-BF03-EA6A632E2C9C}"/>
              </a:ext>
            </a:extLst>
          </p:cNvPr>
          <p:cNvSpPr>
            <a:spLocks noGrp="1"/>
          </p:cNvSpPr>
          <p:nvPr>
            <p:ph type="sldNum" sz="quarter" idx="12"/>
          </p:nvPr>
        </p:nvSpPr>
        <p:spPr/>
        <p:txBody>
          <a:bodyPr/>
          <a:lstStyle/>
          <a:p>
            <a:fld id="{98FE4EBB-8013-0C4F-A3D9-396D211B8D51}" type="slidenum">
              <a:rPr lang="en-GB" smtClean="0"/>
              <a:t>‹#›</a:t>
            </a:fld>
            <a:endParaRPr lang="en-GB"/>
          </a:p>
        </p:txBody>
      </p:sp>
    </p:spTree>
    <p:extLst>
      <p:ext uri="{BB962C8B-B14F-4D97-AF65-F5344CB8AC3E}">
        <p14:creationId xmlns:p14="http://schemas.microsoft.com/office/powerpoint/2010/main" val="164571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9034-19A9-2E4A-93D0-55F04B2C87D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4354F40-EA95-4B49-A4F0-23AB1C1E33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6595D2A-BEF8-2E4D-AE6C-F4D18C3458B0}"/>
              </a:ext>
            </a:extLst>
          </p:cNvPr>
          <p:cNvSpPr>
            <a:spLocks noGrp="1"/>
          </p:cNvSpPr>
          <p:nvPr>
            <p:ph type="dt" sz="half" idx="10"/>
          </p:nvPr>
        </p:nvSpPr>
        <p:spPr/>
        <p:txBody>
          <a:bodyPr/>
          <a:lstStyle/>
          <a:p>
            <a:fld id="{336462B6-F5F5-5E47-83A4-17709E120CE4}" type="datetimeFigureOut">
              <a:rPr lang="en-GB" smtClean="0"/>
              <a:t>05/01/2021</a:t>
            </a:fld>
            <a:endParaRPr lang="en-GB"/>
          </a:p>
        </p:txBody>
      </p:sp>
      <p:sp>
        <p:nvSpPr>
          <p:cNvPr id="5" name="Footer Placeholder 4">
            <a:extLst>
              <a:ext uri="{FF2B5EF4-FFF2-40B4-BE49-F238E27FC236}">
                <a16:creationId xmlns:a16="http://schemas.microsoft.com/office/drawing/2014/main" id="{422955B0-C36E-2644-A0E6-33FF951AF0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D0429D-88BC-504D-BF5D-D6EDA3957ADA}"/>
              </a:ext>
            </a:extLst>
          </p:cNvPr>
          <p:cNvSpPr>
            <a:spLocks noGrp="1"/>
          </p:cNvSpPr>
          <p:nvPr>
            <p:ph type="sldNum" sz="quarter" idx="12"/>
          </p:nvPr>
        </p:nvSpPr>
        <p:spPr/>
        <p:txBody>
          <a:bodyPr/>
          <a:lstStyle/>
          <a:p>
            <a:fld id="{98FE4EBB-8013-0C4F-A3D9-396D211B8D51}" type="slidenum">
              <a:rPr lang="en-GB" smtClean="0"/>
              <a:t>‹#›</a:t>
            </a:fld>
            <a:endParaRPr lang="en-GB"/>
          </a:p>
        </p:txBody>
      </p:sp>
    </p:spTree>
    <p:extLst>
      <p:ext uri="{BB962C8B-B14F-4D97-AF65-F5344CB8AC3E}">
        <p14:creationId xmlns:p14="http://schemas.microsoft.com/office/powerpoint/2010/main" val="65616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88D3-0295-5B47-A83B-78DD241314B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99DAD86-CCA9-F446-B81B-D67CDEAB67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BEB90F-F09C-454C-8E4A-688AC9BBF219}"/>
              </a:ext>
            </a:extLst>
          </p:cNvPr>
          <p:cNvSpPr>
            <a:spLocks noGrp="1"/>
          </p:cNvSpPr>
          <p:nvPr>
            <p:ph type="dt" sz="half" idx="10"/>
          </p:nvPr>
        </p:nvSpPr>
        <p:spPr/>
        <p:txBody>
          <a:bodyPr/>
          <a:lstStyle/>
          <a:p>
            <a:fld id="{336462B6-F5F5-5E47-83A4-17709E120CE4}" type="datetimeFigureOut">
              <a:rPr lang="en-GB" smtClean="0"/>
              <a:t>05/01/2021</a:t>
            </a:fld>
            <a:endParaRPr lang="en-GB"/>
          </a:p>
        </p:txBody>
      </p:sp>
      <p:sp>
        <p:nvSpPr>
          <p:cNvPr id="5" name="Footer Placeholder 4">
            <a:extLst>
              <a:ext uri="{FF2B5EF4-FFF2-40B4-BE49-F238E27FC236}">
                <a16:creationId xmlns:a16="http://schemas.microsoft.com/office/drawing/2014/main" id="{235799F0-31E8-6944-9769-E37CF28E1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1BBB95-2510-E84D-A4FC-30E85BD91AD6}"/>
              </a:ext>
            </a:extLst>
          </p:cNvPr>
          <p:cNvSpPr>
            <a:spLocks noGrp="1"/>
          </p:cNvSpPr>
          <p:nvPr>
            <p:ph type="sldNum" sz="quarter" idx="12"/>
          </p:nvPr>
        </p:nvSpPr>
        <p:spPr/>
        <p:txBody>
          <a:bodyPr/>
          <a:lstStyle/>
          <a:p>
            <a:fld id="{98FE4EBB-8013-0C4F-A3D9-396D211B8D51}" type="slidenum">
              <a:rPr lang="en-GB" smtClean="0"/>
              <a:t>‹#›</a:t>
            </a:fld>
            <a:endParaRPr lang="en-GB"/>
          </a:p>
        </p:txBody>
      </p:sp>
    </p:spTree>
    <p:extLst>
      <p:ext uri="{BB962C8B-B14F-4D97-AF65-F5344CB8AC3E}">
        <p14:creationId xmlns:p14="http://schemas.microsoft.com/office/powerpoint/2010/main" val="239433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57B9-D06E-B846-8B2D-9A26F654FFD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2C2B7B7-1338-4045-839F-9A3DE436595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E0BDEE5-1A76-9A47-837E-8B4A67875C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14F2DF7-44E3-0846-B57D-35EDD570E6A5}"/>
              </a:ext>
            </a:extLst>
          </p:cNvPr>
          <p:cNvSpPr>
            <a:spLocks noGrp="1"/>
          </p:cNvSpPr>
          <p:nvPr>
            <p:ph type="dt" sz="half" idx="10"/>
          </p:nvPr>
        </p:nvSpPr>
        <p:spPr/>
        <p:txBody>
          <a:bodyPr/>
          <a:lstStyle/>
          <a:p>
            <a:fld id="{336462B6-F5F5-5E47-83A4-17709E120CE4}" type="datetimeFigureOut">
              <a:rPr lang="en-GB" smtClean="0"/>
              <a:t>05/01/2021</a:t>
            </a:fld>
            <a:endParaRPr lang="en-GB"/>
          </a:p>
        </p:txBody>
      </p:sp>
      <p:sp>
        <p:nvSpPr>
          <p:cNvPr id="6" name="Footer Placeholder 5">
            <a:extLst>
              <a:ext uri="{FF2B5EF4-FFF2-40B4-BE49-F238E27FC236}">
                <a16:creationId xmlns:a16="http://schemas.microsoft.com/office/drawing/2014/main" id="{90387135-6D76-B342-AA6D-4AB5E76A86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824800-4759-9A40-B12D-9EC55414E0BF}"/>
              </a:ext>
            </a:extLst>
          </p:cNvPr>
          <p:cNvSpPr>
            <a:spLocks noGrp="1"/>
          </p:cNvSpPr>
          <p:nvPr>
            <p:ph type="sldNum" sz="quarter" idx="12"/>
          </p:nvPr>
        </p:nvSpPr>
        <p:spPr/>
        <p:txBody>
          <a:bodyPr/>
          <a:lstStyle/>
          <a:p>
            <a:fld id="{98FE4EBB-8013-0C4F-A3D9-396D211B8D51}" type="slidenum">
              <a:rPr lang="en-GB" smtClean="0"/>
              <a:t>‹#›</a:t>
            </a:fld>
            <a:endParaRPr lang="en-GB"/>
          </a:p>
        </p:txBody>
      </p:sp>
    </p:spTree>
    <p:extLst>
      <p:ext uri="{BB962C8B-B14F-4D97-AF65-F5344CB8AC3E}">
        <p14:creationId xmlns:p14="http://schemas.microsoft.com/office/powerpoint/2010/main" val="78198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8B91-EC92-2A45-9D05-9CC67FDAFEC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9249-8F9D-904C-8D4E-0CFA17766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2B882E-1ABC-6742-A2F0-C22F90C206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A7E25AA-DD37-F24C-B254-6E4E836DCF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7BC821-4E29-D44F-81D8-54CD92DDFB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687FE70-4C2C-1D49-8949-369DE8960871}"/>
              </a:ext>
            </a:extLst>
          </p:cNvPr>
          <p:cNvSpPr>
            <a:spLocks noGrp="1"/>
          </p:cNvSpPr>
          <p:nvPr>
            <p:ph type="dt" sz="half" idx="10"/>
          </p:nvPr>
        </p:nvSpPr>
        <p:spPr/>
        <p:txBody>
          <a:bodyPr/>
          <a:lstStyle/>
          <a:p>
            <a:fld id="{336462B6-F5F5-5E47-83A4-17709E120CE4}" type="datetimeFigureOut">
              <a:rPr lang="en-GB" smtClean="0"/>
              <a:t>05/01/2021</a:t>
            </a:fld>
            <a:endParaRPr lang="en-GB"/>
          </a:p>
        </p:txBody>
      </p:sp>
      <p:sp>
        <p:nvSpPr>
          <p:cNvPr id="8" name="Footer Placeholder 7">
            <a:extLst>
              <a:ext uri="{FF2B5EF4-FFF2-40B4-BE49-F238E27FC236}">
                <a16:creationId xmlns:a16="http://schemas.microsoft.com/office/drawing/2014/main" id="{1CE2A0A5-1320-C344-A7DF-3CD0281B8A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8ADC43-4E3A-5A49-A416-43241C995A11}"/>
              </a:ext>
            </a:extLst>
          </p:cNvPr>
          <p:cNvSpPr>
            <a:spLocks noGrp="1"/>
          </p:cNvSpPr>
          <p:nvPr>
            <p:ph type="sldNum" sz="quarter" idx="12"/>
          </p:nvPr>
        </p:nvSpPr>
        <p:spPr/>
        <p:txBody>
          <a:bodyPr/>
          <a:lstStyle/>
          <a:p>
            <a:fld id="{98FE4EBB-8013-0C4F-A3D9-396D211B8D51}" type="slidenum">
              <a:rPr lang="en-GB" smtClean="0"/>
              <a:t>‹#›</a:t>
            </a:fld>
            <a:endParaRPr lang="en-GB"/>
          </a:p>
        </p:txBody>
      </p:sp>
    </p:spTree>
    <p:extLst>
      <p:ext uri="{BB962C8B-B14F-4D97-AF65-F5344CB8AC3E}">
        <p14:creationId xmlns:p14="http://schemas.microsoft.com/office/powerpoint/2010/main" val="279479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1850-980C-1E40-833B-6C50F9184DA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7981930-72B0-1541-86FC-33EDC74120DD}"/>
              </a:ext>
            </a:extLst>
          </p:cNvPr>
          <p:cNvSpPr>
            <a:spLocks noGrp="1"/>
          </p:cNvSpPr>
          <p:nvPr>
            <p:ph type="dt" sz="half" idx="10"/>
          </p:nvPr>
        </p:nvSpPr>
        <p:spPr/>
        <p:txBody>
          <a:bodyPr/>
          <a:lstStyle/>
          <a:p>
            <a:fld id="{336462B6-F5F5-5E47-83A4-17709E120CE4}" type="datetimeFigureOut">
              <a:rPr lang="en-GB" smtClean="0"/>
              <a:t>05/01/2021</a:t>
            </a:fld>
            <a:endParaRPr lang="en-GB"/>
          </a:p>
        </p:txBody>
      </p:sp>
      <p:sp>
        <p:nvSpPr>
          <p:cNvPr id="4" name="Footer Placeholder 3">
            <a:extLst>
              <a:ext uri="{FF2B5EF4-FFF2-40B4-BE49-F238E27FC236}">
                <a16:creationId xmlns:a16="http://schemas.microsoft.com/office/drawing/2014/main" id="{67D9A75C-3799-6B41-B553-8FC8F8DF90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7B6239-53C3-5744-B920-08B5A005E5F7}"/>
              </a:ext>
            </a:extLst>
          </p:cNvPr>
          <p:cNvSpPr>
            <a:spLocks noGrp="1"/>
          </p:cNvSpPr>
          <p:nvPr>
            <p:ph type="sldNum" sz="quarter" idx="12"/>
          </p:nvPr>
        </p:nvSpPr>
        <p:spPr/>
        <p:txBody>
          <a:bodyPr/>
          <a:lstStyle/>
          <a:p>
            <a:fld id="{98FE4EBB-8013-0C4F-A3D9-396D211B8D51}" type="slidenum">
              <a:rPr lang="en-GB" smtClean="0"/>
              <a:t>‹#›</a:t>
            </a:fld>
            <a:endParaRPr lang="en-GB"/>
          </a:p>
        </p:txBody>
      </p:sp>
    </p:spTree>
    <p:extLst>
      <p:ext uri="{BB962C8B-B14F-4D97-AF65-F5344CB8AC3E}">
        <p14:creationId xmlns:p14="http://schemas.microsoft.com/office/powerpoint/2010/main" val="362540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B78B2-28FD-1B4F-891B-2F4C841E14FD}"/>
              </a:ext>
            </a:extLst>
          </p:cNvPr>
          <p:cNvSpPr>
            <a:spLocks noGrp="1"/>
          </p:cNvSpPr>
          <p:nvPr>
            <p:ph type="dt" sz="half" idx="10"/>
          </p:nvPr>
        </p:nvSpPr>
        <p:spPr/>
        <p:txBody>
          <a:bodyPr/>
          <a:lstStyle/>
          <a:p>
            <a:fld id="{336462B6-F5F5-5E47-83A4-17709E120CE4}" type="datetimeFigureOut">
              <a:rPr lang="en-GB" smtClean="0"/>
              <a:t>05/01/2021</a:t>
            </a:fld>
            <a:endParaRPr lang="en-GB"/>
          </a:p>
        </p:txBody>
      </p:sp>
      <p:sp>
        <p:nvSpPr>
          <p:cNvPr id="3" name="Footer Placeholder 2">
            <a:extLst>
              <a:ext uri="{FF2B5EF4-FFF2-40B4-BE49-F238E27FC236}">
                <a16:creationId xmlns:a16="http://schemas.microsoft.com/office/drawing/2014/main" id="{25A45983-8ED9-B14F-8FB0-F80DD65667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CF3A61-821C-3148-A0A6-B7025F1D0014}"/>
              </a:ext>
            </a:extLst>
          </p:cNvPr>
          <p:cNvSpPr>
            <a:spLocks noGrp="1"/>
          </p:cNvSpPr>
          <p:nvPr>
            <p:ph type="sldNum" sz="quarter" idx="12"/>
          </p:nvPr>
        </p:nvSpPr>
        <p:spPr/>
        <p:txBody>
          <a:bodyPr/>
          <a:lstStyle/>
          <a:p>
            <a:fld id="{98FE4EBB-8013-0C4F-A3D9-396D211B8D51}" type="slidenum">
              <a:rPr lang="en-GB" smtClean="0"/>
              <a:t>‹#›</a:t>
            </a:fld>
            <a:endParaRPr lang="en-GB"/>
          </a:p>
        </p:txBody>
      </p:sp>
    </p:spTree>
    <p:extLst>
      <p:ext uri="{BB962C8B-B14F-4D97-AF65-F5344CB8AC3E}">
        <p14:creationId xmlns:p14="http://schemas.microsoft.com/office/powerpoint/2010/main" val="315290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FB1C-80F6-F549-9094-E4F2EBCCBD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882934F-20D8-4B40-9A5F-203B9DC88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F5DF203-0068-5C46-918E-41F9B2FC0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4781E8-F615-7341-9924-498A63D1BB39}"/>
              </a:ext>
            </a:extLst>
          </p:cNvPr>
          <p:cNvSpPr>
            <a:spLocks noGrp="1"/>
          </p:cNvSpPr>
          <p:nvPr>
            <p:ph type="dt" sz="half" idx="10"/>
          </p:nvPr>
        </p:nvSpPr>
        <p:spPr/>
        <p:txBody>
          <a:bodyPr/>
          <a:lstStyle/>
          <a:p>
            <a:fld id="{336462B6-F5F5-5E47-83A4-17709E120CE4}" type="datetimeFigureOut">
              <a:rPr lang="en-GB" smtClean="0"/>
              <a:t>05/01/2021</a:t>
            </a:fld>
            <a:endParaRPr lang="en-GB"/>
          </a:p>
        </p:txBody>
      </p:sp>
      <p:sp>
        <p:nvSpPr>
          <p:cNvPr id="6" name="Footer Placeholder 5">
            <a:extLst>
              <a:ext uri="{FF2B5EF4-FFF2-40B4-BE49-F238E27FC236}">
                <a16:creationId xmlns:a16="http://schemas.microsoft.com/office/drawing/2014/main" id="{1FEA0B98-BDF8-BC46-9504-8139340C10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BA2687-1FA5-B940-97E6-183CF3B82300}"/>
              </a:ext>
            </a:extLst>
          </p:cNvPr>
          <p:cNvSpPr>
            <a:spLocks noGrp="1"/>
          </p:cNvSpPr>
          <p:nvPr>
            <p:ph type="sldNum" sz="quarter" idx="12"/>
          </p:nvPr>
        </p:nvSpPr>
        <p:spPr/>
        <p:txBody>
          <a:bodyPr/>
          <a:lstStyle/>
          <a:p>
            <a:fld id="{98FE4EBB-8013-0C4F-A3D9-396D211B8D51}" type="slidenum">
              <a:rPr lang="en-GB" smtClean="0"/>
              <a:t>‹#›</a:t>
            </a:fld>
            <a:endParaRPr lang="en-GB"/>
          </a:p>
        </p:txBody>
      </p:sp>
    </p:spTree>
    <p:extLst>
      <p:ext uri="{BB962C8B-B14F-4D97-AF65-F5344CB8AC3E}">
        <p14:creationId xmlns:p14="http://schemas.microsoft.com/office/powerpoint/2010/main" val="27016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AEE9-8C5F-5242-BB26-19A1E0029D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0EE64AF-0277-4C49-B7B1-3BA70CB77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31158D-F337-3147-947F-58E0382C9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5A4559-BA1D-E54F-A6E6-F3B04B96DABB}"/>
              </a:ext>
            </a:extLst>
          </p:cNvPr>
          <p:cNvSpPr>
            <a:spLocks noGrp="1"/>
          </p:cNvSpPr>
          <p:nvPr>
            <p:ph type="dt" sz="half" idx="10"/>
          </p:nvPr>
        </p:nvSpPr>
        <p:spPr/>
        <p:txBody>
          <a:bodyPr/>
          <a:lstStyle/>
          <a:p>
            <a:fld id="{336462B6-F5F5-5E47-83A4-17709E120CE4}" type="datetimeFigureOut">
              <a:rPr lang="en-GB" smtClean="0"/>
              <a:t>05/01/2021</a:t>
            </a:fld>
            <a:endParaRPr lang="en-GB"/>
          </a:p>
        </p:txBody>
      </p:sp>
      <p:sp>
        <p:nvSpPr>
          <p:cNvPr id="6" name="Footer Placeholder 5">
            <a:extLst>
              <a:ext uri="{FF2B5EF4-FFF2-40B4-BE49-F238E27FC236}">
                <a16:creationId xmlns:a16="http://schemas.microsoft.com/office/drawing/2014/main" id="{58F4B947-FA7E-3441-9BA0-9CA7CD64BA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4EB5AE-D63F-1E45-918D-89DC531271C6}"/>
              </a:ext>
            </a:extLst>
          </p:cNvPr>
          <p:cNvSpPr>
            <a:spLocks noGrp="1"/>
          </p:cNvSpPr>
          <p:nvPr>
            <p:ph type="sldNum" sz="quarter" idx="12"/>
          </p:nvPr>
        </p:nvSpPr>
        <p:spPr/>
        <p:txBody>
          <a:bodyPr/>
          <a:lstStyle/>
          <a:p>
            <a:fld id="{98FE4EBB-8013-0C4F-A3D9-396D211B8D51}" type="slidenum">
              <a:rPr lang="en-GB" smtClean="0"/>
              <a:t>‹#›</a:t>
            </a:fld>
            <a:endParaRPr lang="en-GB"/>
          </a:p>
        </p:txBody>
      </p:sp>
    </p:spTree>
    <p:extLst>
      <p:ext uri="{BB962C8B-B14F-4D97-AF65-F5344CB8AC3E}">
        <p14:creationId xmlns:p14="http://schemas.microsoft.com/office/powerpoint/2010/main" val="63478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8245C-EEC8-C54F-99FD-07A2DCF3E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E79881A-887C-1947-AF1E-2F2A89602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0CFB43F-B08D-BC42-AE3D-ED15530A2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462B6-F5F5-5E47-83A4-17709E120CE4}" type="datetimeFigureOut">
              <a:rPr lang="en-GB" smtClean="0"/>
              <a:t>05/01/2021</a:t>
            </a:fld>
            <a:endParaRPr lang="en-GB"/>
          </a:p>
        </p:txBody>
      </p:sp>
      <p:sp>
        <p:nvSpPr>
          <p:cNvPr id="5" name="Footer Placeholder 4">
            <a:extLst>
              <a:ext uri="{FF2B5EF4-FFF2-40B4-BE49-F238E27FC236}">
                <a16:creationId xmlns:a16="http://schemas.microsoft.com/office/drawing/2014/main" id="{15516187-FEE3-7140-AEFD-8A38DB99C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BFE020-CCEF-3E4C-93D5-2278806D6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E4EBB-8013-0C4F-A3D9-396D211B8D51}" type="slidenum">
              <a:rPr lang="en-GB" smtClean="0"/>
              <a:t>‹#›</a:t>
            </a:fld>
            <a:endParaRPr lang="en-GB"/>
          </a:p>
        </p:txBody>
      </p:sp>
    </p:spTree>
    <p:extLst>
      <p:ext uri="{BB962C8B-B14F-4D97-AF65-F5344CB8AC3E}">
        <p14:creationId xmlns:p14="http://schemas.microsoft.com/office/powerpoint/2010/main" val="4111713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ldren's playground games - The British Library">
            <a:extLst>
              <a:ext uri="{FF2B5EF4-FFF2-40B4-BE49-F238E27FC236}">
                <a16:creationId xmlns:a16="http://schemas.microsoft.com/office/drawing/2014/main" id="{9DE68E7D-73C3-E448-AB57-B5778B8F93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84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69A584-5D5C-E642-B8C6-D8ECFC4C5C29}"/>
              </a:ext>
            </a:extLst>
          </p:cNvPr>
          <p:cNvSpPr>
            <a:spLocks noGrp="1"/>
          </p:cNvSpPr>
          <p:nvPr>
            <p:ph type="title"/>
          </p:nvPr>
        </p:nvSpPr>
        <p:spPr>
          <a:xfrm>
            <a:off x="-3043289" y="5850024"/>
            <a:ext cx="11210925" cy="744836"/>
          </a:xfrm>
        </p:spPr>
        <p:txBody>
          <a:bodyPr vert="horz" lIns="91440" tIns="45720" rIns="91440" bIns="45720" rtlCol="0" anchor="ctr">
            <a:normAutofit/>
          </a:bodyPr>
          <a:lstStyle/>
          <a:p>
            <a:pPr algn="ctr"/>
            <a:r>
              <a:rPr lang="en-US" b="1" dirty="0"/>
              <a:t>Lunchtime Activities</a:t>
            </a:r>
          </a:p>
        </p:txBody>
      </p:sp>
    </p:spTree>
    <p:extLst>
      <p:ext uri="{BB962C8B-B14F-4D97-AF65-F5344CB8AC3E}">
        <p14:creationId xmlns:p14="http://schemas.microsoft.com/office/powerpoint/2010/main" val="3681165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85CFF-A544-A949-9D0B-4D4B1BE82E24}"/>
              </a:ext>
            </a:extLst>
          </p:cNvPr>
          <p:cNvSpPr>
            <a:spLocks noGrp="1"/>
          </p:cNvSpPr>
          <p:nvPr>
            <p:ph type="title"/>
          </p:nvPr>
        </p:nvSpPr>
        <p:spPr>
          <a:xfrm>
            <a:off x="589560" y="856180"/>
            <a:ext cx="4560584" cy="1128068"/>
          </a:xfrm>
        </p:spPr>
        <p:txBody>
          <a:bodyPr anchor="ctr">
            <a:normAutofit/>
          </a:bodyPr>
          <a:lstStyle/>
          <a:p>
            <a:r>
              <a:rPr lang="en-GB" sz="4000" b="1" u="sng" dirty="0"/>
              <a:t>Time Out</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975A35-C894-C044-B493-279E57D3A4E1}"/>
              </a:ext>
            </a:extLst>
          </p:cNvPr>
          <p:cNvSpPr>
            <a:spLocks noGrp="1"/>
          </p:cNvSpPr>
          <p:nvPr>
            <p:ph idx="1"/>
          </p:nvPr>
        </p:nvSpPr>
        <p:spPr>
          <a:xfrm>
            <a:off x="590719" y="2330505"/>
            <a:ext cx="4559425" cy="3979585"/>
          </a:xfrm>
        </p:spPr>
        <p:txBody>
          <a:bodyPr anchor="ctr">
            <a:normAutofit/>
          </a:bodyPr>
          <a:lstStyle/>
          <a:p>
            <a:pPr marL="0" indent="0">
              <a:buNone/>
            </a:pPr>
            <a:r>
              <a:rPr lang="en-GB" sz="1700" b="1"/>
              <a:t>Game Rules </a:t>
            </a:r>
          </a:p>
          <a:p>
            <a:r>
              <a:rPr lang="en-GB" sz="1700"/>
              <a:t>One person has control of a stopwatch. </a:t>
            </a:r>
          </a:p>
          <a:p>
            <a:r>
              <a:rPr lang="en-GB" sz="1700"/>
              <a:t> Any others who wish to play stand by the “controller” who calls out a time (e.g. “20 seconds”.) </a:t>
            </a:r>
          </a:p>
          <a:p>
            <a:r>
              <a:rPr lang="en-GB" sz="1700"/>
              <a:t> The “controller” calls “Go” as he/she starts the stopwatch. </a:t>
            </a:r>
          </a:p>
          <a:p>
            <a:r>
              <a:rPr lang="en-GB" sz="1700"/>
              <a:t>Everyone jogs or runs around and returns to stand by the “controller” when they think 20 seconds is up. </a:t>
            </a:r>
          </a:p>
          <a:p>
            <a:r>
              <a:rPr lang="en-GB" sz="1700"/>
              <a:t>The person who returns closest to the time is in charge of the stopwatch next time. </a:t>
            </a:r>
          </a:p>
          <a:p>
            <a:r>
              <a:rPr lang="en-GB" sz="1700"/>
              <a:t>Adapt the time and exercises to suit the group.</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Newest For 20 Sec Timer With Music">
            <a:extLst>
              <a:ext uri="{FF2B5EF4-FFF2-40B4-BE49-F238E27FC236}">
                <a16:creationId xmlns:a16="http://schemas.microsoft.com/office/drawing/2014/main" id="{49751CC6-7668-204F-A317-03EE816949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6" b="2666"/>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67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07EB9AC-E22B-8B49-A281-955B0A6C9574}"/>
              </a:ext>
            </a:extLst>
          </p:cNvPr>
          <p:cNvSpPr>
            <a:spLocks noGrp="1"/>
          </p:cNvSpPr>
          <p:nvPr>
            <p:ph type="title"/>
          </p:nvPr>
        </p:nvSpPr>
        <p:spPr>
          <a:xfrm>
            <a:off x="859797" y="46235"/>
            <a:ext cx="5393361" cy="1325563"/>
          </a:xfrm>
        </p:spPr>
        <p:txBody>
          <a:bodyPr>
            <a:normAutofit/>
          </a:bodyPr>
          <a:lstStyle/>
          <a:p>
            <a:r>
              <a:rPr lang="en-GB" b="1" u="sng" dirty="0"/>
              <a:t>Dragons Treasure </a:t>
            </a:r>
          </a:p>
        </p:txBody>
      </p:sp>
      <p:sp>
        <p:nvSpPr>
          <p:cNvPr id="42" name="Freeform: Shape 4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47A225A-1F46-6247-83A0-ACB67505A759}"/>
              </a:ext>
            </a:extLst>
          </p:cNvPr>
          <p:cNvSpPr>
            <a:spLocks noGrp="1"/>
          </p:cNvSpPr>
          <p:nvPr>
            <p:ph idx="1"/>
          </p:nvPr>
        </p:nvSpPr>
        <p:spPr>
          <a:xfrm>
            <a:off x="859798" y="1371799"/>
            <a:ext cx="5393361" cy="4351338"/>
          </a:xfrm>
        </p:spPr>
        <p:txBody>
          <a:bodyPr>
            <a:noAutofit/>
          </a:bodyPr>
          <a:lstStyle/>
          <a:p>
            <a:pPr marL="0" indent="0">
              <a:buNone/>
            </a:pPr>
            <a:r>
              <a:rPr lang="en-GB" sz="1800" b="1" dirty="0"/>
              <a:t>Game Rules </a:t>
            </a:r>
          </a:p>
          <a:p>
            <a:r>
              <a:rPr lang="en-GB" sz="1800" dirty="0"/>
              <a:t>Pick one person to be the dragon and they stand in a hoop (Dragons lair)</a:t>
            </a:r>
          </a:p>
          <a:p>
            <a:r>
              <a:rPr lang="en-GB" sz="1800" dirty="0"/>
              <a:t>Spread cones (treasure) around near the dragon.</a:t>
            </a:r>
          </a:p>
          <a:p>
            <a:r>
              <a:rPr lang="en-GB" sz="1800" dirty="0"/>
              <a:t>The Knights (rest of the competitors) stand in a line around 10m away from the dragon.</a:t>
            </a:r>
          </a:p>
          <a:p>
            <a:r>
              <a:rPr lang="en-GB" sz="1800" dirty="0"/>
              <a:t>The dragon must turn around with their back to the knights. Then the knights can try and move forwards towards the treasure.</a:t>
            </a:r>
          </a:p>
          <a:p>
            <a:r>
              <a:rPr lang="en-GB" sz="1800" dirty="0"/>
              <a:t>If the dragon turns around the knights must be still. if the dragon see’s anybody moving they must go back to the start.</a:t>
            </a:r>
          </a:p>
          <a:p>
            <a:r>
              <a:rPr lang="en-GB" sz="1800" dirty="0"/>
              <a:t>If a knight reaches the treasure, they can take one piece and run back to the start and repeat the process.</a:t>
            </a:r>
          </a:p>
          <a:p>
            <a:r>
              <a:rPr lang="en-GB" sz="1800" dirty="0"/>
              <a:t>First knight to get 3 pieces of treasure is the new dragon.</a:t>
            </a:r>
          </a:p>
          <a:p>
            <a:pPr marL="0" indent="0">
              <a:buNone/>
            </a:pPr>
            <a:endParaRPr lang="en-GB" sz="1800" dirty="0"/>
          </a:p>
        </p:txBody>
      </p:sp>
      <p:sp>
        <p:nvSpPr>
          <p:cNvPr id="44" name="Oval 4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8" name="Straight Connector 4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pSp>
        <p:nvGrpSpPr>
          <p:cNvPr id="35" name="Group 34">
            <a:extLst>
              <a:ext uri="{FF2B5EF4-FFF2-40B4-BE49-F238E27FC236}">
                <a16:creationId xmlns:a16="http://schemas.microsoft.com/office/drawing/2014/main" id="{38D866CE-3C6A-5641-9325-8FD4017FC432}"/>
              </a:ext>
            </a:extLst>
          </p:cNvPr>
          <p:cNvGrpSpPr/>
          <p:nvPr/>
        </p:nvGrpSpPr>
        <p:grpSpPr>
          <a:xfrm>
            <a:off x="7887193" y="1371799"/>
            <a:ext cx="3781056" cy="3470419"/>
            <a:chOff x="7018315" y="1516866"/>
            <a:chExt cx="4124693" cy="3785833"/>
          </a:xfrm>
        </p:grpSpPr>
        <p:sp>
          <p:nvSpPr>
            <p:cNvPr id="4" name="Smiley Face 3">
              <a:extLst>
                <a:ext uri="{FF2B5EF4-FFF2-40B4-BE49-F238E27FC236}">
                  <a16:creationId xmlns:a16="http://schemas.microsoft.com/office/drawing/2014/main" id="{E62BBFC8-EE46-8142-B178-3D78B4B45F92}"/>
                </a:ext>
              </a:extLst>
            </p:cNvPr>
            <p:cNvSpPr/>
            <p:nvPr/>
          </p:nvSpPr>
          <p:spPr>
            <a:xfrm>
              <a:off x="8811490" y="1516866"/>
              <a:ext cx="332509" cy="30875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miley Face 4">
              <a:extLst>
                <a:ext uri="{FF2B5EF4-FFF2-40B4-BE49-F238E27FC236}">
                  <a16:creationId xmlns:a16="http://schemas.microsoft.com/office/drawing/2014/main" id="{EAD67617-8D54-FC46-BCE2-45E0AD62C90A}"/>
                </a:ext>
              </a:extLst>
            </p:cNvPr>
            <p:cNvSpPr/>
            <p:nvPr/>
          </p:nvSpPr>
          <p:spPr>
            <a:xfrm>
              <a:off x="10810499" y="4989199"/>
              <a:ext cx="332509" cy="30875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miley Face 5">
              <a:extLst>
                <a:ext uri="{FF2B5EF4-FFF2-40B4-BE49-F238E27FC236}">
                  <a16:creationId xmlns:a16="http://schemas.microsoft.com/office/drawing/2014/main" id="{29088578-A0FF-3744-8C23-921C0FD7F20C}"/>
                </a:ext>
              </a:extLst>
            </p:cNvPr>
            <p:cNvSpPr/>
            <p:nvPr/>
          </p:nvSpPr>
          <p:spPr>
            <a:xfrm>
              <a:off x="10289965" y="4993940"/>
              <a:ext cx="332509" cy="30875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miley Face 6">
              <a:extLst>
                <a:ext uri="{FF2B5EF4-FFF2-40B4-BE49-F238E27FC236}">
                  <a16:creationId xmlns:a16="http://schemas.microsoft.com/office/drawing/2014/main" id="{32BDBC9C-DF06-DD4E-B5B0-B933C5720168}"/>
                </a:ext>
              </a:extLst>
            </p:cNvPr>
            <p:cNvSpPr/>
            <p:nvPr/>
          </p:nvSpPr>
          <p:spPr>
            <a:xfrm>
              <a:off x="9852552" y="4989199"/>
              <a:ext cx="332509" cy="30875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miley Face 7">
              <a:extLst>
                <a:ext uri="{FF2B5EF4-FFF2-40B4-BE49-F238E27FC236}">
                  <a16:creationId xmlns:a16="http://schemas.microsoft.com/office/drawing/2014/main" id="{8D681CBE-CFB1-D347-9F2F-BF89968026DB}"/>
                </a:ext>
              </a:extLst>
            </p:cNvPr>
            <p:cNvSpPr/>
            <p:nvPr/>
          </p:nvSpPr>
          <p:spPr>
            <a:xfrm>
              <a:off x="9270657" y="4989199"/>
              <a:ext cx="332509" cy="30875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miley Face 8">
              <a:extLst>
                <a:ext uri="{FF2B5EF4-FFF2-40B4-BE49-F238E27FC236}">
                  <a16:creationId xmlns:a16="http://schemas.microsoft.com/office/drawing/2014/main" id="{1443862E-AC69-AC43-BA6F-C38F005D493F}"/>
                </a:ext>
              </a:extLst>
            </p:cNvPr>
            <p:cNvSpPr/>
            <p:nvPr/>
          </p:nvSpPr>
          <p:spPr>
            <a:xfrm>
              <a:off x="8665021" y="4989200"/>
              <a:ext cx="332509" cy="30875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miley Face 9">
              <a:extLst>
                <a:ext uri="{FF2B5EF4-FFF2-40B4-BE49-F238E27FC236}">
                  <a16:creationId xmlns:a16="http://schemas.microsoft.com/office/drawing/2014/main" id="{10EE213D-8EEF-564F-BE6D-2DAFF7FFF98B}"/>
                </a:ext>
              </a:extLst>
            </p:cNvPr>
            <p:cNvSpPr/>
            <p:nvPr/>
          </p:nvSpPr>
          <p:spPr>
            <a:xfrm>
              <a:off x="8059385" y="4989201"/>
              <a:ext cx="332509" cy="30875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miley Face 10">
              <a:extLst>
                <a:ext uri="{FF2B5EF4-FFF2-40B4-BE49-F238E27FC236}">
                  <a16:creationId xmlns:a16="http://schemas.microsoft.com/office/drawing/2014/main" id="{6DA01642-98B9-F543-AAF9-4ECE6AEA9239}"/>
                </a:ext>
              </a:extLst>
            </p:cNvPr>
            <p:cNvSpPr/>
            <p:nvPr/>
          </p:nvSpPr>
          <p:spPr>
            <a:xfrm>
              <a:off x="7538850" y="4992377"/>
              <a:ext cx="332509" cy="30875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miley Face 11">
              <a:extLst>
                <a:ext uri="{FF2B5EF4-FFF2-40B4-BE49-F238E27FC236}">
                  <a16:creationId xmlns:a16="http://schemas.microsoft.com/office/drawing/2014/main" id="{7AC33344-9859-A049-A19A-320C33A3BF09}"/>
                </a:ext>
              </a:extLst>
            </p:cNvPr>
            <p:cNvSpPr/>
            <p:nvPr/>
          </p:nvSpPr>
          <p:spPr>
            <a:xfrm>
              <a:off x="7018315" y="4992378"/>
              <a:ext cx="332509" cy="30875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iangle 12">
              <a:extLst>
                <a:ext uri="{FF2B5EF4-FFF2-40B4-BE49-F238E27FC236}">
                  <a16:creationId xmlns:a16="http://schemas.microsoft.com/office/drawing/2014/main" id="{F64B5F6D-BA35-204D-96AC-CEC5E31687BD}"/>
                </a:ext>
              </a:extLst>
            </p:cNvPr>
            <p:cNvSpPr/>
            <p:nvPr/>
          </p:nvSpPr>
          <p:spPr>
            <a:xfrm>
              <a:off x="7612080" y="1825625"/>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riangle 13">
              <a:extLst>
                <a:ext uri="{FF2B5EF4-FFF2-40B4-BE49-F238E27FC236}">
                  <a16:creationId xmlns:a16="http://schemas.microsoft.com/office/drawing/2014/main" id="{D2DB06BB-F237-6844-B41F-C4CC2919D06B}"/>
                </a:ext>
              </a:extLst>
            </p:cNvPr>
            <p:cNvSpPr/>
            <p:nvPr/>
          </p:nvSpPr>
          <p:spPr>
            <a:xfrm>
              <a:off x="7999016" y="2017825"/>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riangle 14">
              <a:extLst>
                <a:ext uri="{FF2B5EF4-FFF2-40B4-BE49-F238E27FC236}">
                  <a16:creationId xmlns:a16="http://schemas.microsoft.com/office/drawing/2014/main" id="{3DFD417C-4C91-BE4E-BF5E-CE607535E62D}"/>
                </a:ext>
              </a:extLst>
            </p:cNvPr>
            <p:cNvSpPr/>
            <p:nvPr/>
          </p:nvSpPr>
          <p:spPr>
            <a:xfrm>
              <a:off x="8093027" y="1768238"/>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riangle 15">
              <a:extLst>
                <a:ext uri="{FF2B5EF4-FFF2-40B4-BE49-F238E27FC236}">
                  <a16:creationId xmlns:a16="http://schemas.microsoft.com/office/drawing/2014/main" id="{46F01580-41C8-AB44-83A5-DCB1070021EB}"/>
                </a:ext>
              </a:extLst>
            </p:cNvPr>
            <p:cNvSpPr/>
            <p:nvPr/>
          </p:nvSpPr>
          <p:spPr>
            <a:xfrm>
              <a:off x="8273137" y="2066317"/>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riangle 16">
              <a:extLst>
                <a:ext uri="{FF2B5EF4-FFF2-40B4-BE49-F238E27FC236}">
                  <a16:creationId xmlns:a16="http://schemas.microsoft.com/office/drawing/2014/main" id="{F302B199-B105-D044-B7C9-23E04F4B4ACA}"/>
                </a:ext>
              </a:extLst>
            </p:cNvPr>
            <p:cNvSpPr/>
            <p:nvPr/>
          </p:nvSpPr>
          <p:spPr>
            <a:xfrm>
              <a:off x="8482934" y="1805663"/>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riangle 17">
              <a:extLst>
                <a:ext uri="{FF2B5EF4-FFF2-40B4-BE49-F238E27FC236}">
                  <a16:creationId xmlns:a16="http://schemas.microsoft.com/office/drawing/2014/main" id="{011F85A1-2C90-6F4F-A7D5-D58E36595479}"/>
                </a:ext>
              </a:extLst>
            </p:cNvPr>
            <p:cNvSpPr/>
            <p:nvPr/>
          </p:nvSpPr>
          <p:spPr>
            <a:xfrm>
              <a:off x="8667991" y="2066316"/>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riangle 18">
              <a:extLst>
                <a:ext uri="{FF2B5EF4-FFF2-40B4-BE49-F238E27FC236}">
                  <a16:creationId xmlns:a16="http://schemas.microsoft.com/office/drawing/2014/main" id="{CFAF19D1-6634-EF49-B161-E69E06B2711B}"/>
                </a:ext>
              </a:extLst>
            </p:cNvPr>
            <p:cNvSpPr/>
            <p:nvPr/>
          </p:nvSpPr>
          <p:spPr>
            <a:xfrm>
              <a:off x="9110838" y="2136793"/>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riangle 19">
              <a:extLst>
                <a:ext uri="{FF2B5EF4-FFF2-40B4-BE49-F238E27FC236}">
                  <a16:creationId xmlns:a16="http://schemas.microsoft.com/office/drawing/2014/main" id="{140A6EC9-3B95-B84D-9208-364D2C196EEA}"/>
                </a:ext>
              </a:extLst>
            </p:cNvPr>
            <p:cNvSpPr/>
            <p:nvPr/>
          </p:nvSpPr>
          <p:spPr>
            <a:xfrm>
              <a:off x="9286507" y="1813368"/>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riangle 20">
              <a:extLst>
                <a:ext uri="{FF2B5EF4-FFF2-40B4-BE49-F238E27FC236}">
                  <a16:creationId xmlns:a16="http://schemas.microsoft.com/office/drawing/2014/main" id="{EA085A49-5BE9-5E4F-8896-D3D9C7D95D0F}"/>
                </a:ext>
              </a:extLst>
            </p:cNvPr>
            <p:cNvSpPr/>
            <p:nvPr/>
          </p:nvSpPr>
          <p:spPr>
            <a:xfrm>
              <a:off x="9480471" y="2037019"/>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riangle 21">
              <a:extLst>
                <a:ext uri="{FF2B5EF4-FFF2-40B4-BE49-F238E27FC236}">
                  <a16:creationId xmlns:a16="http://schemas.microsoft.com/office/drawing/2014/main" id="{A9636054-A16B-FC4B-B1F0-A59950A68E9B}"/>
                </a:ext>
              </a:extLst>
            </p:cNvPr>
            <p:cNvSpPr/>
            <p:nvPr/>
          </p:nvSpPr>
          <p:spPr>
            <a:xfrm>
              <a:off x="8917369" y="1919452"/>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riangle 22">
              <a:extLst>
                <a:ext uri="{FF2B5EF4-FFF2-40B4-BE49-F238E27FC236}">
                  <a16:creationId xmlns:a16="http://schemas.microsoft.com/office/drawing/2014/main" id="{88F7CBF1-B840-DC43-AD8F-5337CB73BB60}"/>
                </a:ext>
              </a:extLst>
            </p:cNvPr>
            <p:cNvSpPr/>
            <p:nvPr/>
          </p:nvSpPr>
          <p:spPr>
            <a:xfrm>
              <a:off x="10064328" y="1799524"/>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riangle 23">
              <a:extLst>
                <a:ext uri="{FF2B5EF4-FFF2-40B4-BE49-F238E27FC236}">
                  <a16:creationId xmlns:a16="http://schemas.microsoft.com/office/drawing/2014/main" id="{5F96CCC4-241D-FE4F-AA97-9EE6210E4A57}"/>
                </a:ext>
              </a:extLst>
            </p:cNvPr>
            <p:cNvSpPr/>
            <p:nvPr/>
          </p:nvSpPr>
          <p:spPr>
            <a:xfrm>
              <a:off x="9787246" y="2044154"/>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riangle 24">
              <a:extLst>
                <a:ext uri="{FF2B5EF4-FFF2-40B4-BE49-F238E27FC236}">
                  <a16:creationId xmlns:a16="http://schemas.microsoft.com/office/drawing/2014/main" id="{3CA16C55-04A4-884F-90C2-E81C00ECEA0B}"/>
                </a:ext>
              </a:extLst>
            </p:cNvPr>
            <p:cNvSpPr/>
            <p:nvPr/>
          </p:nvSpPr>
          <p:spPr>
            <a:xfrm>
              <a:off x="9567560" y="1815738"/>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riangle 25">
              <a:extLst>
                <a:ext uri="{FF2B5EF4-FFF2-40B4-BE49-F238E27FC236}">
                  <a16:creationId xmlns:a16="http://schemas.microsoft.com/office/drawing/2014/main" id="{EC2D40BC-AAE2-2246-AB17-A2BB20B1E526}"/>
                </a:ext>
              </a:extLst>
            </p:cNvPr>
            <p:cNvSpPr/>
            <p:nvPr/>
          </p:nvSpPr>
          <p:spPr>
            <a:xfrm>
              <a:off x="7764480" y="1978025"/>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riangle 26">
              <a:extLst>
                <a:ext uri="{FF2B5EF4-FFF2-40B4-BE49-F238E27FC236}">
                  <a16:creationId xmlns:a16="http://schemas.microsoft.com/office/drawing/2014/main" id="{A49E0F35-636E-704A-877A-40247D26B40E}"/>
                </a:ext>
              </a:extLst>
            </p:cNvPr>
            <p:cNvSpPr/>
            <p:nvPr/>
          </p:nvSpPr>
          <p:spPr>
            <a:xfrm>
              <a:off x="7842170" y="2229777"/>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riangle 27">
              <a:extLst>
                <a:ext uri="{FF2B5EF4-FFF2-40B4-BE49-F238E27FC236}">
                  <a16:creationId xmlns:a16="http://schemas.microsoft.com/office/drawing/2014/main" id="{2E87C5C6-7EA7-E142-BFFA-ED03B951D086}"/>
                </a:ext>
              </a:extLst>
            </p:cNvPr>
            <p:cNvSpPr/>
            <p:nvPr/>
          </p:nvSpPr>
          <p:spPr>
            <a:xfrm>
              <a:off x="8391894" y="2355661"/>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riangle 28">
              <a:extLst>
                <a:ext uri="{FF2B5EF4-FFF2-40B4-BE49-F238E27FC236}">
                  <a16:creationId xmlns:a16="http://schemas.microsoft.com/office/drawing/2014/main" id="{721FCC12-567B-B446-9EB1-5120E1BA4E93}"/>
                </a:ext>
              </a:extLst>
            </p:cNvPr>
            <p:cNvSpPr/>
            <p:nvPr/>
          </p:nvSpPr>
          <p:spPr>
            <a:xfrm>
              <a:off x="10110840" y="2090665"/>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riangle 29">
              <a:extLst>
                <a:ext uri="{FF2B5EF4-FFF2-40B4-BE49-F238E27FC236}">
                  <a16:creationId xmlns:a16="http://schemas.microsoft.com/office/drawing/2014/main" id="{106DE27A-485F-8B43-9878-68948E09E644}"/>
                </a:ext>
              </a:extLst>
            </p:cNvPr>
            <p:cNvSpPr/>
            <p:nvPr/>
          </p:nvSpPr>
          <p:spPr>
            <a:xfrm>
              <a:off x="8881769" y="2355661"/>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riangle 30">
              <a:extLst>
                <a:ext uri="{FF2B5EF4-FFF2-40B4-BE49-F238E27FC236}">
                  <a16:creationId xmlns:a16="http://schemas.microsoft.com/office/drawing/2014/main" id="{B74512A5-B790-7842-AC06-49765FB0BA2A}"/>
                </a:ext>
              </a:extLst>
            </p:cNvPr>
            <p:cNvSpPr/>
            <p:nvPr/>
          </p:nvSpPr>
          <p:spPr>
            <a:xfrm>
              <a:off x="9333019" y="2355662"/>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riangle 31">
              <a:extLst>
                <a:ext uri="{FF2B5EF4-FFF2-40B4-BE49-F238E27FC236}">
                  <a16:creationId xmlns:a16="http://schemas.microsoft.com/office/drawing/2014/main" id="{13767C50-F3AD-5742-BE14-E29E45FCB03F}"/>
                </a:ext>
              </a:extLst>
            </p:cNvPr>
            <p:cNvSpPr/>
            <p:nvPr/>
          </p:nvSpPr>
          <p:spPr>
            <a:xfrm>
              <a:off x="8024008" y="2393268"/>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riangle 32">
              <a:extLst>
                <a:ext uri="{FF2B5EF4-FFF2-40B4-BE49-F238E27FC236}">
                  <a16:creationId xmlns:a16="http://schemas.microsoft.com/office/drawing/2014/main" id="{383A2EC3-B582-3445-9066-B655E50A5F72}"/>
                </a:ext>
              </a:extLst>
            </p:cNvPr>
            <p:cNvSpPr/>
            <p:nvPr/>
          </p:nvSpPr>
          <p:spPr>
            <a:xfrm>
              <a:off x="9852552" y="2293896"/>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riangle 33">
              <a:extLst>
                <a:ext uri="{FF2B5EF4-FFF2-40B4-BE49-F238E27FC236}">
                  <a16:creationId xmlns:a16="http://schemas.microsoft.com/office/drawing/2014/main" id="{07A3B112-3984-9949-953A-D8AE2EA74FEF}"/>
                </a:ext>
              </a:extLst>
            </p:cNvPr>
            <p:cNvSpPr/>
            <p:nvPr/>
          </p:nvSpPr>
          <p:spPr>
            <a:xfrm>
              <a:off x="10157352" y="2355663"/>
              <a:ext cx="93024" cy="1456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0565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1674-B2F2-FE42-A145-CCADCB4858FC}"/>
              </a:ext>
            </a:extLst>
          </p:cNvPr>
          <p:cNvSpPr>
            <a:spLocks noGrp="1"/>
          </p:cNvSpPr>
          <p:nvPr>
            <p:ph type="title"/>
          </p:nvPr>
        </p:nvSpPr>
        <p:spPr>
          <a:xfrm>
            <a:off x="4965430" y="629268"/>
            <a:ext cx="6586491" cy="1286160"/>
          </a:xfrm>
        </p:spPr>
        <p:txBody>
          <a:bodyPr anchor="b">
            <a:normAutofit/>
          </a:bodyPr>
          <a:lstStyle/>
          <a:p>
            <a:r>
              <a:rPr lang="en-GB" b="1" u="sng" dirty="0"/>
              <a:t>Cat &amp; Mouse</a:t>
            </a:r>
          </a:p>
        </p:txBody>
      </p:sp>
      <p:sp>
        <p:nvSpPr>
          <p:cNvPr id="1042" name="Content Placeholder 2">
            <a:extLst>
              <a:ext uri="{FF2B5EF4-FFF2-40B4-BE49-F238E27FC236}">
                <a16:creationId xmlns:a16="http://schemas.microsoft.com/office/drawing/2014/main" id="{6F6912A2-0EA6-C246-A019-B02731BA05EA}"/>
              </a:ext>
            </a:extLst>
          </p:cNvPr>
          <p:cNvSpPr>
            <a:spLocks noGrp="1"/>
          </p:cNvSpPr>
          <p:nvPr>
            <p:ph idx="1"/>
          </p:nvPr>
        </p:nvSpPr>
        <p:spPr>
          <a:xfrm>
            <a:off x="4965431" y="2438400"/>
            <a:ext cx="6586489" cy="3785419"/>
          </a:xfrm>
        </p:spPr>
        <p:txBody>
          <a:bodyPr>
            <a:normAutofit fontScale="92500" lnSpcReduction="20000"/>
          </a:bodyPr>
          <a:lstStyle/>
          <a:p>
            <a:pPr marL="0" indent="0">
              <a:buNone/>
            </a:pPr>
            <a:r>
              <a:rPr lang="en-GB" sz="1900" b="1" dirty="0"/>
              <a:t>Game Rules</a:t>
            </a:r>
          </a:p>
          <a:p>
            <a:r>
              <a:rPr lang="en-GB" sz="1900" dirty="0"/>
              <a:t>One person is selected as a cat and one as a mouse. The rest of the children form a circle spaced out enough so each child can hold their arms out to the side.</a:t>
            </a:r>
          </a:p>
          <a:p>
            <a:r>
              <a:rPr lang="en-GB" sz="1900" dirty="0"/>
              <a:t>The mouse is on the outside of the circle and the cat is on the inside.</a:t>
            </a:r>
          </a:p>
          <a:p>
            <a:r>
              <a:rPr lang="en-GB" sz="1900" dirty="0"/>
              <a:t>The rest of the children are the house. You call out “house open” or “house closed” if the house is closed, children hold their arms up to close the circle, if the house is open the children place arms by their sides so there are gaps to get in and out of the circle.</a:t>
            </a:r>
          </a:p>
          <a:p>
            <a:r>
              <a:rPr lang="en-GB" sz="1900" dirty="0"/>
              <a:t>The aim  for the cat is to try and catch the mouse (tig).  The aim for the mouse is to try and enter the house and escape without being tagged.</a:t>
            </a:r>
          </a:p>
          <a:p>
            <a:r>
              <a:rPr lang="en-GB" sz="1900" dirty="0"/>
              <a:t>You can control how long the house is open and closed for. The cat can leave the house to try and catch the mouse if they want to.</a:t>
            </a:r>
          </a:p>
          <a:p>
            <a:endParaRPr lang="en-GB" sz="1600" dirty="0"/>
          </a:p>
          <a:p>
            <a:pPr marL="0" indent="0">
              <a:buNone/>
            </a:pPr>
            <a:endParaRPr lang="en-GB" sz="1600" dirty="0"/>
          </a:p>
        </p:txBody>
      </p:sp>
      <p:pic>
        <p:nvPicPr>
          <p:cNvPr id="4" name="Picture 4" descr="Tom and Jerry&quot; Sticker by lnjones | Redbubble | Tom and jerry cartoon, Tom  and jerry wallpapers, Tom and jerry">
            <a:extLst>
              <a:ext uri="{FF2B5EF4-FFF2-40B4-BE49-F238E27FC236}">
                <a16:creationId xmlns:a16="http://schemas.microsoft.com/office/drawing/2014/main" id="{C7CC919B-423F-B54C-952C-05CFB3FCE1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59" r="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92" name="Straight Connector 19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7C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28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2BE412-C562-3F4A-AC96-210273406543}"/>
              </a:ext>
            </a:extLst>
          </p:cNvPr>
          <p:cNvSpPr>
            <a:spLocks noGrp="1"/>
          </p:cNvSpPr>
          <p:nvPr>
            <p:ph type="title"/>
          </p:nvPr>
        </p:nvSpPr>
        <p:spPr>
          <a:xfrm>
            <a:off x="6090574" y="187046"/>
            <a:ext cx="4977976" cy="1454051"/>
          </a:xfrm>
        </p:spPr>
        <p:txBody>
          <a:bodyPr>
            <a:normAutofit/>
          </a:bodyPr>
          <a:lstStyle/>
          <a:p>
            <a:r>
              <a:rPr lang="en-GB" b="1" u="sng" dirty="0">
                <a:solidFill>
                  <a:srgbClr val="000000"/>
                </a:solidFill>
              </a:rPr>
              <a:t>Elephant Football</a:t>
            </a:r>
          </a:p>
        </p:txBody>
      </p:sp>
      <p:sp>
        <p:nvSpPr>
          <p:cNvPr id="205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Elephant football Royalty Free Vector Image - VectorStock">
            <a:extLst>
              <a:ext uri="{FF2B5EF4-FFF2-40B4-BE49-F238E27FC236}">
                <a16:creationId xmlns:a16="http://schemas.microsoft.com/office/drawing/2014/main" id="{DC4CD362-F896-E945-8C71-79FDC8357D5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159" r="6675"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EB268B3-E27D-8242-97E8-38FF0BB5B60E}"/>
              </a:ext>
            </a:extLst>
          </p:cNvPr>
          <p:cNvSpPr>
            <a:spLocks noGrp="1"/>
          </p:cNvSpPr>
          <p:nvPr>
            <p:ph idx="1"/>
          </p:nvPr>
        </p:nvSpPr>
        <p:spPr>
          <a:xfrm>
            <a:off x="6090574" y="2075995"/>
            <a:ext cx="4977578" cy="3639289"/>
          </a:xfrm>
        </p:spPr>
        <p:txBody>
          <a:bodyPr anchor="ctr">
            <a:noAutofit/>
          </a:bodyPr>
          <a:lstStyle/>
          <a:p>
            <a:pPr marL="0" indent="0">
              <a:buNone/>
            </a:pPr>
            <a:r>
              <a:rPr lang="en-GB" sz="1800" b="1" dirty="0">
                <a:solidFill>
                  <a:srgbClr val="000000"/>
                </a:solidFill>
              </a:rPr>
              <a:t>Game Rules</a:t>
            </a:r>
          </a:p>
          <a:p>
            <a:r>
              <a:rPr lang="en-GB" sz="1800" dirty="0">
                <a:solidFill>
                  <a:srgbClr val="000000"/>
                </a:solidFill>
              </a:rPr>
              <a:t>Everyone stands in a circle, feet touching and legs wide apart, one hand behind the back. </a:t>
            </a:r>
          </a:p>
          <a:p>
            <a:r>
              <a:rPr lang="en-GB" sz="1800" dirty="0">
                <a:solidFill>
                  <a:srgbClr val="000000"/>
                </a:solidFill>
              </a:rPr>
              <a:t>The aim of the game is to score a goal by hitting a soft ball through someone else’s legs with the hand not behind the back (Elephants Trunk). </a:t>
            </a:r>
          </a:p>
          <a:p>
            <a:r>
              <a:rPr lang="en-GB" sz="1800" dirty="0">
                <a:solidFill>
                  <a:srgbClr val="000000"/>
                </a:solidFill>
              </a:rPr>
              <a:t>You can only hit the ball with the flat of your hand. </a:t>
            </a:r>
          </a:p>
          <a:p>
            <a:r>
              <a:rPr lang="en-GB" sz="1800" dirty="0">
                <a:solidFill>
                  <a:srgbClr val="000000"/>
                </a:solidFill>
              </a:rPr>
              <a:t>You can also stop the ball going through your legs with the flat of your hand.</a:t>
            </a:r>
          </a:p>
          <a:p>
            <a:r>
              <a:rPr lang="en-GB" sz="1800" dirty="0">
                <a:solidFill>
                  <a:srgbClr val="000000"/>
                </a:solidFill>
              </a:rPr>
              <a:t>If a goal is scored the person who conceded starts the next go.</a:t>
            </a:r>
          </a:p>
          <a:p>
            <a:r>
              <a:rPr lang="en-GB" sz="1800" dirty="0">
                <a:solidFill>
                  <a:srgbClr val="000000"/>
                </a:solidFill>
              </a:rPr>
              <a:t>Play for a length of time person with the most goals is the winner.</a:t>
            </a:r>
          </a:p>
          <a:p>
            <a:r>
              <a:rPr lang="en-GB" sz="1800" dirty="0">
                <a:solidFill>
                  <a:srgbClr val="000000"/>
                </a:solidFill>
              </a:rPr>
              <a:t>Game works best with 6-8 players. If you have more set up 2 games at a time.</a:t>
            </a:r>
          </a:p>
        </p:txBody>
      </p:sp>
    </p:spTree>
    <p:extLst>
      <p:ext uri="{BB962C8B-B14F-4D97-AF65-F5344CB8AC3E}">
        <p14:creationId xmlns:p14="http://schemas.microsoft.com/office/powerpoint/2010/main" val="197312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FD545B-C747-8B47-BDAF-98A7A782BA69}"/>
              </a:ext>
            </a:extLst>
          </p:cNvPr>
          <p:cNvSpPr>
            <a:spLocks noGrp="1"/>
          </p:cNvSpPr>
          <p:nvPr>
            <p:ph type="title"/>
          </p:nvPr>
        </p:nvSpPr>
        <p:spPr>
          <a:xfrm>
            <a:off x="838201" y="345810"/>
            <a:ext cx="5120561" cy="1325563"/>
          </a:xfrm>
        </p:spPr>
        <p:txBody>
          <a:bodyPr>
            <a:normAutofit/>
          </a:bodyPr>
          <a:lstStyle/>
          <a:p>
            <a:r>
              <a:rPr lang="en-GB" b="1" u="sng" dirty="0"/>
              <a:t>Clap Catch</a:t>
            </a:r>
          </a:p>
        </p:txBody>
      </p:sp>
      <p:sp>
        <p:nvSpPr>
          <p:cNvPr id="3" name="Content Placeholder 2">
            <a:extLst>
              <a:ext uri="{FF2B5EF4-FFF2-40B4-BE49-F238E27FC236}">
                <a16:creationId xmlns:a16="http://schemas.microsoft.com/office/drawing/2014/main" id="{2394C4E7-AA5A-3E41-98FF-0B07CB493F23}"/>
              </a:ext>
            </a:extLst>
          </p:cNvPr>
          <p:cNvSpPr>
            <a:spLocks noGrp="1"/>
          </p:cNvSpPr>
          <p:nvPr>
            <p:ph idx="1"/>
          </p:nvPr>
        </p:nvSpPr>
        <p:spPr>
          <a:xfrm>
            <a:off x="838201" y="1460810"/>
            <a:ext cx="5092194" cy="5051380"/>
          </a:xfrm>
        </p:spPr>
        <p:txBody>
          <a:bodyPr>
            <a:normAutofit/>
          </a:bodyPr>
          <a:lstStyle/>
          <a:p>
            <a:pPr marL="0" indent="0">
              <a:buNone/>
            </a:pPr>
            <a:r>
              <a:rPr lang="en-GB" sz="1800" b="1" dirty="0"/>
              <a:t>Game Rules</a:t>
            </a:r>
          </a:p>
          <a:p>
            <a:r>
              <a:rPr lang="en-GB" sz="1800" dirty="0"/>
              <a:t>Children stand in a circle. You stand in the middle with a soft ball. (size and type of ball can be changed to ability of group)</a:t>
            </a:r>
          </a:p>
          <a:p>
            <a:r>
              <a:rPr lang="en-GB" sz="1800" dirty="0"/>
              <a:t>You go around the group one person at a time saying clap or catch at the same time you throw them the ball. If you say clap, that person must clap their hands and then catch the ball. If you said catch then they just perform the catch.</a:t>
            </a:r>
          </a:p>
          <a:p>
            <a:r>
              <a:rPr lang="en-GB" sz="1800" dirty="0"/>
              <a:t>If a person fails to follow the instruction then they are out and sit down. If the person fails to catch the ball they are out.</a:t>
            </a:r>
          </a:p>
          <a:p>
            <a:r>
              <a:rPr lang="en-GB" sz="1800" dirty="0"/>
              <a:t>After you have gone around in a circle you can throw to people in random.</a:t>
            </a:r>
          </a:p>
          <a:p>
            <a:r>
              <a:rPr lang="en-GB" sz="1800" dirty="0"/>
              <a:t>The winner is the last person standing.</a:t>
            </a:r>
          </a:p>
          <a:p>
            <a:r>
              <a:rPr lang="en-GB" sz="1800" dirty="0"/>
              <a:t>To make it more challenging, make them do opposites so catch means clap and vice versa.</a:t>
            </a:r>
          </a:p>
          <a:p>
            <a:pPr marL="0" indent="0">
              <a:buNone/>
            </a:pPr>
            <a:endParaRPr lang="en-GB" sz="1800" dirty="0"/>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clap | Slack App Directory">
            <a:extLst>
              <a:ext uri="{FF2B5EF4-FFF2-40B4-BE49-F238E27FC236}">
                <a16:creationId xmlns:a16="http://schemas.microsoft.com/office/drawing/2014/main" id="{42796805-C4F0-A448-9125-4B62EF37F5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40"/>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76" name="Picture 4" descr="Catch of the Day Stock Photos, Images &amp; Photography | Shutterstock">
            <a:extLst>
              <a:ext uri="{FF2B5EF4-FFF2-40B4-BE49-F238E27FC236}">
                <a16:creationId xmlns:a16="http://schemas.microsoft.com/office/drawing/2014/main" id="{5017E64D-E12E-B54D-B489-C0ADB61917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22" r="8845" b="1"/>
          <a:stretch/>
        </p:blipFill>
        <p:spPr bwMode="auto">
          <a:xfrm>
            <a:off x="6285078" y="167418"/>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55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7EE2-C16F-EA48-860B-A5E7C66A0B22}"/>
              </a:ext>
            </a:extLst>
          </p:cNvPr>
          <p:cNvSpPr>
            <a:spLocks noGrp="1"/>
          </p:cNvSpPr>
          <p:nvPr>
            <p:ph type="title"/>
          </p:nvPr>
        </p:nvSpPr>
        <p:spPr/>
        <p:txBody>
          <a:bodyPr/>
          <a:lstStyle/>
          <a:p>
            <a:r>
              <a:rPr lang="en-GB" u="sng" dirty="0"/>
              <a:t>Hoop Ball</a:t>
            </a:r>
          </a:p>
        </p:txBody>
      </p:sp>
      <p:sp>
        <p:nvSpPr>
          <p:cNvPr id="3" name="Content Placeholder 2">
            <a:extLst>
              <a:ext uri="{FF2B5EF4-FFF2-40B4-BE49-F238E27FC236}">
                <a16:creationId xmlns:a16="http://schemas.microsoft.com/office/drawing/2014/main" id="{11658886-3FC9-F44F-81F4-41AE303BEFD2}"/>
              </a:ext>
            </a:extLst>
          </p:cNvPr>
          <p:cNvSpPr>
            <a:spLocks noGrp="1"/>
          </p:cNvSpPr>
          <p:nvPr>
            <p:ph idx="1"/>
          </p:nvPr>
        </p:nvSpPr>
        <p:spPr>
          <a:xfrm>
            <a:off x="838200" y="1825625"/>
            <a:ext cx="5651810" cy="4351338"/>
          </a:xfrm>
        </p:spPr>
        <p:txBody>
          <a:bodyPr>
            <a:normAutofit/>
          </a:bodyPr>
          <a:lstStyle/>
          <a:p>
            <a:pPr marL="0" indent="0">
              <a:buNone/>
            </a:pPr>
            <a:r>
              <a:rPr lang="en-GB" sz="2100" b="1" dirty="0"/>
              <a:t>Game Rules</a:t>
            </a:r>
          </a:p>
          <a:p>
            <a:r>
              <a:rPr lang="en-GB" sz="1800" dirty="0"/>
              <a:t>This game is played in pairs. </a:t>
            </a:r>
          </a:p>
          <a:p>
            <a:r>
              <a:rPr lang="en-GB" sz="1800" dirty="0"/>
              <a:t>Set out a hula hoop on the floor with two spots placed 3-5 metres either side of it. (this distance can be changed according to ability)</a:t>
            </a:r>
          </a:p>
          <a:p>
            <a:r>
              <a:rPr lang="en-GB" sz="1800" dirty="0"/>
              <a:t>Each pair has one ball, ideally basketball.</a:t>
            </a:r>
          </a:p>
          <a:p>
            <a:r>
              <a:rPr lang="en-GB" sz="1800" dirty="0"/>
              <a:t>The aim of the game is for the people in the pairs to take turns to try and throw the ball so that it bounces in the hoop (on the first bounce) if they successfully do that then they score a point.</a:t>
            </a:r>
          </a:p>
          <a:p>
            <a:r>
              <a:rPr lang="en-GB" sz="1800" dirty="0"/>
              <a:t>The first person to 3 or 5 points is the winner.</a:t>
            </a:r>
          </a:p>
          <a:p>
            <a:r>
              <a:rPr lang="en-GB" sz="1800" dirty="0"/>
              <a:t>If you have a lot of pairs playing then when the game is over the winner stays with the ball, the loser has to go and find another person to go and challenge.</a:t>
            </a:r>
          </a:p>
        </p:txBody>
      </p:sp>
      <p:grpSp>
        <p:nvGrpSpPr>
          <p:cNvPr id="8" name="Group 7">
            <a:extLst>
              <a:ext uri="{FF2B5EF4-FFF2-40B4-BE49-F238E27FC236}">
                <a16:creationId xmlns:a16="http://schemas.microsoft.com/office/drawing/2014/main" id="{D1DEB4A1-F61B-BC47-AEA6-2C9DBF465A11}"/>
              </a:ext>
            </a:extLst>
          </p:cNvPr>
          <p:cNvGrpSpPr/>
          <p:nvPr/>
        </p:nvGrpSpPr>
        <p:grpSpPr>
          <a:xfrm>
            <a:off x="7493620" y="2107580"/>
            <a:ext cx="3802565" cy="735981"/>
            <a:chOff x="7493620" y="2107580"/>
            <a:chExt cx="3802565" cy="735981"/>
          </a:xfrm>
        </p:grpSpPr>
        <p:sp>
          <p:nvSpPr>
            <p:cNvPr id="4" name="Doughnut 3">
              <a:extLst>
                <a:ext uri="{FF2B5EF4-FFF2-40B4-BE49-F238E27FC236}">
                  <a16:creationId xmlns:a16="http://schemas.microsoft.com/office/drawing/2014/main" id="{9BC0E07F-4EF4-1D46-AE46-501D524F6D5E}"/>
                </a:ext>
              </a:extLst>
            </p:cNvPr>
            <p:cNvSpPr/>
            <p:nvPr/>
          </p:nvSpPr>
          <p:spPr>
            <a:xfrm>
              <a:off x="9032488" y="2107580"/>
              <a:ext cx="724829" cy="735981"/>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Smiley Face 4">
              <a:extLst>
                <a:ext uri="{FF2B5EF4-FFF2-40B4-BE49-F238E27FC236}">
                  <a16:creationId xmlns:a16="http://schemas.microsoft.com/office/drawing/2014/main" id="{E8A0E88B-8868-5E4E-9B4C-6C84486B84F2}"/>
                </a:ext>
              </a:extLst>
            </p:cNvPr>
            <p:cNvSpPr/>
            <p:nvPr/>
          </p:nvSpPr>
          <p:spPr>
            <a:xfrm>
              <a:off x="7493620" y="2263698"/>
              <a:ext cx="434897" cy="44604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miley Face 5">
              <a:extLst>
                <a:ext uri="{FF2B5EF4-FFF2-40B4-BE49-F238E27FC236}">
                  <a16:creationId xmlns:a16="http://schemas.microsoft.com/office/drawing/2014/main" id="{011BF077-6D8D-D841-91B1-27B36C4020B8}"/>
                </a:ext>
              </a:extLst>
            </p:cNvPr>
            <p:cNvSpPr/>
            <p:nvPr/>
          </p:nvSpPr>
          <p:spPr>
            <a:xfrm>
              <a:off x="10861288" y="2252546"/>
              <a:ext cx="434897" cy="44604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6946E7A5-B9FE-BA42-90A1-7BE1D4723A45}"/>
                </a:ext>
              </a:extLst>
            </p:cNvPr>
            <p:cNvSpPr/>
            <p:nvPr/>
          </p:nvSpPr>
          <p:spPr>
            <a:xfrm>
              <a:off x="8073483" y="2486722"/>
              <a:ext cx="189571" cy="223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013A9469-AE5E-1B42-B9A0-D7D76558A295}"/>
              </a:ext>
            </a:extLst>
          </p:cNvPr>
          <p:cNvGrpSpPr/>
          <p:nvPr/>
        </p:nvGrpSpPr>
        <p:grpSpPr>
          <a:xfrm>
            <a:off x="7493618" y="3191393"/>
            <a:ext cx="3802565" cy="735981"/>
            <a:chOff x="7493620" y="2107580"/>
            <a:chExt cx="3802565" cy="735981"/>
          </a:xfrm>
        </p:grpSpPr>
        <p:sp>
          <p:nvSpPr>
            <p:cNvPr id="10" name="Doughnut 9">
              <a:extLst>
                <a:ext uri="{FF2B5EF4-FFF2-40B4-BE49-F238E27FC236}">
                  <a16:creationId xmlns:a16="http://schemas.microsoft.com/office/drawing/2014/main" id="{8E077A7D-B110-D14C-BAFE-D26995C77EA9}"/>
                </a:ext>
              </a:extLst>
            </p:cNvPr>
            <p:cNvSpPr/>
            <p:nvPr/>
          </p:nvSpPr>
          <p:spPr>
            <a:xfrm>
              <a:off x="9032488" y="2107580"/>
              <a:ext cx="724829" cy="735981"/>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miley Face 10">
              <a:extLst>
                <a:ext uri="{FF2B5EF4-FFF2-40B4-BE49-F238E27FC236}">
                  <a16:creationId xmlns:a16="http://schemas.microsoft.com/office/drawing/2014/main" id="{9A325CC9-A824-C04D-9BE8-AED6681C7E2E}"/>
                </a:ext>
              </a:extLst>
            </p:cNvPr>
            <p:cNvSpPr/>
            <p:nvPr/>
          </p:nvSpPr>
          <p:spPr>
            <a:xfrm>
              <a:off x="7493620" y="2263698"/>
              <a:ext cx="434897" cy="44604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miley Face 11">
              <a:extLst>
                <a:ext uri="{FF2B5EF4-FFF2-40B4-BE49-F238E27FC236}">
                  <a16:creationId xmlns:a16="http://schemas.microsoft.com/office/drawing/2014/main" id="{0E959885-84C6-5E47-9168-A8ADE7F60316}"/>
                </a:ext>
              </a:extLst>
            </p:cNvPr>
            <p:cNvSpPr/>
            <p:nvPr/>
          </p:nvSpPr>
          <p:spPr>
            <a:xfrm>
              <a:off x="10861288" y="2252546"/>
              <a:ext cx="434897" cy="44604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E9F049B-BE1B-454F-A47F-5206288F80FF}"/>
                </a:ext>
              </a:extLst>
            </p:cNvPr>
            <p:cNvSpPr/>
            <p:nvPr/>
          </p:nvSpPr>
          <p:spPr>
            <a:xfrm>
              <a:off x="8073483" y="2486722"/>
              <a:ext cx="189571" cy="223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E6B1579-4CBB-3F46-B1E4-1402CD202A90}"/>
              </a:ext>
            </a:extLst>
          </p:cNvPr>
          <p:cNvGrpSpPr/>
          <p:nvPr/>
        </p:nvGrpSpPr>
        <p:grpSpPr>
          <a:xfrm>
            <a:off x="7493618" y="4335266"/>
            <a:ext cx="3802565" cy="735981"/>
            <a:chOff x="7493620" y="2107580"/>
            <a:chExt cx="3802565" cy="735981"/>
          </a:xfrm>
        </p:grpSpPr>
        <p:sp>
          <p:nvSpPr>
            <p:cNvPr id="15" name="Doughnut 14">
              <a:extLst>
                <a:ext uri="{FF2B5EF4-FFF2-40B4-BE49-F238E27FC236}">
                  <a16:creationId xmlns:a16="http://schemas.microsoft.com/office/drawing/2014/main" id="{6BCA9EB1-3775-4747-9294-1350E93655C9}"/>
                </a:ext>
              </a:extLst>
            </p:cNvPr>
            <p:cNvSpPr/>
            <p:nvPr/>
          </p:nvSpPr>
          <p:spPr>
            <a:xfrm>
              <a:off x="9032488" y="2107580"/>
              <a:ext cx="724829" cy="735981"/>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Smiley Face 15">
              <a:extLst>
                <a:ext uri="{FF2B5EF4-FFF2-40B4-BE49-F238E27FC236}">
                  <a16:creationId xmlns:a16="http://schemas.microsoft.com/office/drawing/2014/main" id="{7BF70E7D-DACD-4946-894C-4A94F080268A}"/>
                </a:ext>
              </a:extLst>
            </p:cNvPr>
            <p:cNvSpPr/>
            <p:nvPr/>
          </p:nvSpPr>
          <p:spPr>
            <a:xfrm>
              <a:off x="7493620" y="2263698"/>
              <a:ext cx="434897" cy="44604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miley Face 16">
              <a:extLst>
                <a:ext uri="{FF2B5EF4-FFF2-40B4-BE49-F238E27FC236}">
                  <a16:creationId xmlns:a16="http://schemas.microsoft.com/office/drawing/2014/main" id="{A40AB1AC-1DBD-4C4F-9C1F-05BC74D452CD}"/>
                </a:ext>
              </a:extLst>
            </p:cNvPr>
            <p:cNvSpPr/>
            <p:nvPr/>
          </p:nvSpPr>
          <p:spPr>
            <a:xfrm>
              <a:off x="10861288" y="2252546"/>
              <a:ext cx="434897" cy="44604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3FA54B9-62CB-7A4F-A4E2-FE2036537044}"/>
                </a:ext>
              </a:extLst>
            </p:cNvPr>
            <p:cNvSpPr/>
            <p:nvPr/>
          </p:nvSpPr>
          <p:spPr>
            <a:xfrm>
              <a:off x="8073483" y="2486722"/>
              <a:ext cx="189571" cy="223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B707C38F-F18F-6448-889D-6394DED41B43}"/>
              </a:ext>
            </a:extLst>
          </p:cNvPr>
          <p:cNvGrpSpPr/>
          <p:nvPr/>
        </p:nvGrpSpPr>
        <p:grpSpPr>
          <a:xfrm>
            <a:off x="7493618" y="5440982"/>
            <a:ext cx="3802565" cy="735981"/>
            <a:chOff x="7493620" y="2107580"/>
            <a:chExt cx="3802565" cy="735981"/>
          </a:xfrm>
        </p:grpSpPr>
        <p:sp>
          <p:nvSpPr>
            <p:cNvPr id="20" name="Doughnut 19">
              <a:extLst>
                <a:ext uri="{FF2B5EF4-FFF2-40B4-BE49-F238E27FC236}">
                  <a16:creationId xmlns:a16="http://schemas.microsoft.com/office/drawing/2014/main" id="{90425C07-6695-1A48-8B7C-7CDC93338BA9}"/>
                </a:ext>
              </a:extLst>
            </p:cNvPr>
            <p:cNvSpPr/>
            <p:nvPr/>
          </p:nvSpPr>
          <p:spPr>
            <a:xfrm>
              <a:off x="9032488" y="2107580"/>
              <a:ext cx="724829" cy="735981"/>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Smiley Face 20">
              <a:extLst>
                <a:ext uri="{FF2B5EF4-FFF2-40B4-BE49-F238E27FC236}">
                  <a16:creationId xmlns:a16="http://schemas.microsoft.com/office/drawing/2014/main" id="{CE111B7A-3E0E-624D-A74E-45559C8C316E}"/>
                </a:ext>
              </a:extLst>
            </p:cNvPr>
            <p:cNvSpPr/>
            <p:nvPr/>
          </p:nvSpPr>
          <p:spPr>
            <a:xfrm>
              <a:off x="7493620" y="2263698"/>
              <a:ext cx="434897" cy="44604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miley Face 21">
              <a:extLst>
                <a:ext uri="{FF2B5EF4-FFF2-40B4-BE49-F238E27FC236}">
                  <a16:creationId xmlns:a16="http://schemas.microsoft.com/office/drawing/2014/main" id="{CA3D8A22-993E-DA4F-82EE-B1D01BCBA27C}"/>
                </a:ext>
              </a:extLst>
            </p:cNvPr>
            <p:cNvSpPr/>
            <p:nvPr/>
          </p:nvSpPr>
          <p:spPr>
            <a:xfrm>
              <a:off x="10861288" y="2252546"/>
              <a:ext cx="434897" cy="44604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39D457B-BCC1-D043-B5DE-967C8F2823AC}"/>
                </a:ext>
              </a:extLst>
            </p:cNvPr>
            <p:cNvSpPr/>
            <p:nvPr/>
          </p:nvSpPr>
          <p:spPr>
            <a:xfrm>
              <a:off x="8073483" y="2486722"/>
              <a:ext cx="189571" cy="223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6623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1787C549-66DE-4718-9D45-816599251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7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6D652-1D0B-8A42-93F5-F562C6C71710}"/>
              </a:ext>
            </a:extLst>
          </p:cNvPr>
          <p:cNvSpPr>
            <a:spLocks noGrp="1"/>
          </p:cNvSpPr>
          <p:nvPr>
            <p:ph type="title"/>
          </p:nvPr>
        </p:nvSpPr>
        <p:spPr>
          <a:xfrm>
            <a:off x="1166648" y="655591"/>
            <a:ext cx="4929352" cy="2315616"/>
          </a:xfrm>
        </p:spPr>
        <p:txBody>
          <a:bodyPr>
            <a:normAutofit/>
          </a:bodyPr>
          <a:lstStyle/>
          <a:p>
            <a:r>
              <a:rPr lang="en-GB" sz="4600" b="1" u="sng"/>
              <a:t>Danish Rounders</a:t>
            </a:r>
          </a:p>
        </p:txBody>
      </p:sp>
      <p:sp>
        <p:nvSpPr>
          <p:cNvPr id="4102" name="Rectangle 74">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3" name="Group 76">
            <a:extLst>
              <a:ext uri="{FF2B5EF4-FFF2-40B4-BE49-F238E27FC236}">
                <a16:creationId xmlns:a16="http://schemas.microsoft.com/office/drawing/2014/main" id="{BAB21C4D-C8DB-45E4-8B45-1A73A1886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78" name="Rectangle 64">
              <a:extLst>
                <a:ext uri="{FF2B5EF4-FFF2-40B4-BE49-F238E27FC236}">
                  <a16:creationId xmlns:a16="http://schemas.microsoft.com/office/drawing/2014/main" id="{408C67FF-5706-4C08-9DF4-D3E2EF7F6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90AE6FAF-1DDD-40E6-8128-2B5DD1464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3E186F0A-23FB-4FB4-8C95-4C6A6F483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D183081B-2F31-48CC-A297-BA0C06A744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BC6A5254-D4C3-478C-B4E0-73D3642DB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1974FE2-7080-4C99-A4E6-3E15D4B28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7C843590-9C15-4DFA-9178-8A943EF62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3506696A-3D1F-450D-96A0-B59B7BBE3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6D2546D9-69E1-4D75-8E64-886207813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865383D5-D060-4DBD-82E9-14902BD8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70242239-3409-460D-BA74-ADF2AFD4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F02255D-DBCA-4E02-8376-8A374688D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343BABB3-0280-4F53-A4A9-54ED96AB2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2824031E-D05D-4B6C-A900-28D70C7374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96B0A62E-B7B0-475C-B1FF-989CDB45E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D62DF221-DFF7-4614-8983-8B7C47034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4E544155-BC32-4013-9135-149E30150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1DD4153E-E8EE-4D47-8FF6-926EBB23F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6834F1B0-119E-4A62-A22F-79C5AEEE3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04C90783-5CC9-4855-A633-D3D3B900D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BATTING /FIELDING GAME">
            <a:extLst>
              <a:ext uri="{FF2B5EF4-FFF2-40B4-BE49-F238E27FC236}">
                <a16:creationId xmlns:a16="http://schemas.microsoft.com/office/drawing/2014/main" id="{A2B43B4D-43F6-D84F-9622-660CB2A275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246"/>
          <a:stretch/>
        </p:blipFill>
        <p:spPr bwMode="auto">
          <a:xfrm>
            <a:off x="740425" y="3233983"/>
            <a:ext cx="5766975" cy="3624015"/>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FB70AD-144E-874D-9ADC-C1FD1424EBA9}"/>
              </a:ext>
            </a:extLst>
          </p:cNvPr>
          <p:cNvSpPr>
            <a:spLocks noGrp="1"/>
          </p:cNvSpPr>
          <p:nvPr>
            <p:ph idx="1"/>
          </p:nvPr>
        </p:nvSpPr>
        <p:spPr>
          <a:xfrm>
            <a:off x="7169101" y="521207"/>
            <a:ext cx="4496426" cy="5957789"/>
          </a:xfrm>
        </p:spPr>
        <p:txBody>
          <a:bodyPr anchor="ctr">
            <a:noAutofit/>
          </a:bodyPr>
          <a:lstStyle/>
          <a:p>
            <a:pPr marL="0" indent="0">
              <a:buNone/>
            </a:pPr>
            <a:r>
              <a:rPr lang="en-GB" sz="1700" b="1" dirty="0"/>
              <a:t>Game Rules</a:t>
            </a:r>
          </a:p>
          <a:p>
            <a:r>
              <a:rPr lang="en-GB" sz="1700" dirty="0"/>
              <a:t>Four posts placed approximately 10 paces apart in a square. </a:t>
            </a:r>
          </a:p>
          <a:p>
            <a:r>
              <a:rPr lang="en-GB" sz="1700" dirty="0"/>
              <a:t>2 teams – one “batting” team, one fielding team. Or groups of 6 and take it in turns to bat bowl and field moving around the different bases and</a:t>
            </a:r>
          </a:p>
          <a:p>
            <a:r>
              <a:rPr lang="en-GB" sz="1700" dirty="0"/>
              <a:t>Bowler bowls the soft ball to the first batter who bats it with their hand (unless the game is supervised, and then a light plastic bat could be used and carried as the batter runs around the posts). </a:t>
            </a:r>
          </a:p>
          <a:p>
            <a:r>
              <a:rPr lang="en-GB" sz="1700" dirty="0"/>
              <a:t>After hitting the ball, the batter runs around all four posts without stopping and touches the fourth post to be “in” and score a rounder. </a:t>
            </a:r>
          </a:p>
          <a:p>
            <a:r>
              <a:rPr lang="en-GB" sz="1700" dirty="0"/>
              <a:t>In the meantime when the ball is hit, the fielders must collect the ball and pass the ball to posts 1, 2, 3, and 4 in order and try to beat the batter to the fourth post. This can be thrown or rolled.</a:t>
            </a:r>
          </a:p>
          <a:p>
            <a:r>
              <a:rPr lang="en-GB" sz="1700" dirty="0"/>
              <a:t>A batter is “out” if:- (1) The ball is passed round all 4 posts and beats him / her to 4th post. (2) The ball is caught directly from a hit. (3) A player intentionally hits the ball behind him / her.</a:t>
            </a:r>
          </a:p>
        </p:txBody>
      </p:sp>
    </p:spTree>
    <p:extLst>
      <p:ext uri="{BB962C8B-B14F-4D97-AF65-F5344CB8AC3E}">
        <p14:creationId xmlns:p14="http://schemas.microsoft.com/office/powerpoint/2010/main" val="140187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4EA65D7-4586-5F42-868F-0A07B1A36414}"/>
              </a:ext>
            </a:extLst>
          </p:cNvPr>
          <p:cNvSpPr txBox="1"/>
          <p:nvPr/>
        </p:nvSpPr>
        <p:spPr>
          <a:xfrm>
            <a:off x="8470900" y="317500"/>
            <a:ext cx="3390900" cy="4356100"/>
          </a:xfrm>
          <a:prstGeom prst="rect">
            <a:avLst/>
          </a:prstGeom>
        </p:spPr>
        <p:txBody>
          <a:bodyPr vert="horz" wrap="square"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1" u="sng"/>
              <a:t>Challenges</a:t>
            </a:r>
          </a:p>
          <a:p>
            <a:pPr marL="342900" indent="-228600">
              <a:lnSpc>
                <a:spcPct val="90000"/>
              </a:lnSpc>
              <a:spcAft>
                <a:spcPts val="600"/>
              </a:spcAft>
              <a:buFont typeface="Arial" panose="020B0604020202020204" pitchFamily="34" charset="0"/>
              <a:buChar char="•"/>
            </a:pPr>
            <a:endParaRPr lang="en-US" sz="2000" b="1" u="sng"/>
          </a:p>
          <a:p>
            <a:pPr marL="342900" indent="-228600">
              <a:lnSpc>
                <a:spcPct val="90000"/>
              </a:lnSpc>
              <a:spcAft>
                <a:spcPts val="600"/>
              </a:spcAft>
              <a:buFont typeface="Arial" panose="020B0604020202020204" pitchFamily="34" charset="0"/>
              <a:buChar char="•"/>
            </a:pPr>
            <a:r>
              <a:rPr lang="en-US" sz="2000"/>
              <a:t>Basketball bounces</a:t>
            </a:r>
          </a:p>
          <a:p>
            <a:pPr marL="342900" indent="-228600">
              <a:lnSpc>
                <a:spcPct val="90000"/>
              </a:lnSpc>
              <a:spcAft>
                <a:spcPts val="600"/>
              </a:spcAft>
              <a:buFont typeface="Arial" panose="020B0604020202020204" pitchFamily="34" charset="0"/>
              <a:buChar char="•"/>
            </a:pPr>
            <a:r>
              <a:rPr lang="en-US" sz="2000"/>
              <a:t>Football dribble slalom</a:t>
            </a:r>
          </a:p>
          <a:p>
            <a:pPr marL="342900" indent="-228600">
              <a:lnSpc>
                <a:spcPct val="90000"/>
              </a:lnSpc>
              <a:spcAft>
                <a:spcPts val="600"/>
              </a:spcAft>
              <a:buFont typeface="Arial" panose="020B0604020202020204" pitchFamily="34" charset="0"/>
              <a:buChar char="•"/>
            </a:pPr>
            <a:r>
              <a:rPr lang="en-US" sz="2000"/>
              <a:t>Tennis keepy uppies</a:t>
            </a:r>
          </a:p>
          <a:p>
            <a:pPr marL="342900" indent="-228600">
              <a:lnSpc>
                <a:spcPct val="90000"/>
              </a:lnSpc>
              <a:spcAft>
                <a:spcPts val="600"/>
              </a:spcAft>
              <a:buFont typeface="Arial" panose="020B0604020202020204" pitchFamily="34" charset="0"/>
              <a:buChar char="•"/>
            </a:pPr>
            <a:r>
              <a:rPr lang="en-US" sz="2000"/>
              <a:t>Hockey slalom</a:t>
            </a:r>
          </a:p>
          <a:p>
            <a:pPr marL="342900" indent="-228600">
              <a:lnSpc>
                <a:spcPct val="90000"/>
              </a:lnSpc>
              <a:spcAft>
                <a:spcPts val="600"/>
              </a:spcAft>
              <a:buFont typeface="Arial" panose="020B0604020202020204" pitchFamily="34" charset="0"/>
              <a:buChar char="•"/>
            </a:pPr>
            <a:r>
              <a:rPr lang="en-US" sz="2000"/>
              <a:t>Javelin (object) throw</a:t>
            </a:r>
          </a:p>
          <a:p>
            <a:pPr marL="342900" indent="-228600">
              <a:lnSpc>
                <a:spcPct val="90000"/>
              </a:lnSpc>
              <a:spcAft>
                <a:spcPts val="600"/>
              </a:spcAft>
              <a:buFont typeface="Arial" panose="020B0604020202020204" pitchFamily="34" charset="0"/>
              <a:buChar char="•"/>
            </a:pPr>
            <a:r>
              <a:rPr lang="en-US" sz="2000"/>
              <a:t>Standing long jump</a:t>
            </a:r>
          </a:p>
          <a:p>
            <a:pPr marL="342900" indent="-228600">
              <a:lnSpc>
                <a:spcPct val="90000"/>
              </a:lnSpc>
              <a:spcAft>
                <a:spcPts val="600"/>
              </a:spcAft>
              <a:buFont typeface="Arial" panose="020B0604020202020204" pitchFamily="34" charset="0"/>
              <a:buChar char="•"/>
            </a:pPr>
            <a:r>
              <a:rPr lang="en-US" sz="2000"/>
              <a:t>Speed Bounce</a:t>
            </a:r>
          </a:p>
          <a:p>
            <a:pPr marL="342900" indent="-228600">
              <a:lnSpc>
                <a:spcPct val="90000"/>
              </a:lnSpc>
              <a:spcAft>
                <a:spcPts val="600"/>
              </a:spcAft>
              <a:buFont typeface="Arial" panose="020B0604020202020204" pitchFamily="34" charset="0"/>
              <a:buChar char="•"/>
            </a:pPr>
            <a:r>
              <a:rPr lang="en-US" sz="2000"/>
              <a:t>Tennis ball bounce and catch</a:t>
            </a:r>
          </a:p>
          <a:p>
            <a:pPr marL="342900" indent="-228600">
              <a:lnSpc>
                <a:spcPct val="90000"/>
              </a:lnSpc>
              <a:spcAft>
                <a:spcPts val="600"/>
              </a:spcAft>
              <a:buFont typeface="Arial" panose="020B0604020202020204" pitchFamily="34" charset="0"/>
              <a:buChar char="•"/>
            </a:pPr>
            <a:r>
              <a:rPr lang="en-US" sz="2000"/>
              <a:t>Create your own</a:t>
            </a:r>
            <a:endParaRPr lang="en-US" sz="2000" dirty="0"/>
          </a:p>
        </p:txBody>
      </p:sp>
      <p:sp>
        <p:nvSpPr>
          <p:cNvPr id="2" name="Title 1">
            <a:extLst>
              <a:ext uri="{FF2B5EF4-FFF2-40B4-BE49-F238E27FC236}">
                <a16:creationId xmlns:a16="http://schemas.microsoft.com/office/drawing/2014/main" id="{1C7C86FA-55C1-4E41-B983-440FE006541E}"/>
              </a:ext>
            </a:extLst>
          </p:cNvPr>
          <p:cNvSpPr>
            <a:spLocks noGrp="1"/>
          </p:cNvSpPr>
          <p:nvPr>
            <p:ph type="title"/>
          </p:nvPr>
        </p:nvSpPr>
        <p:spPr>
          <a:xfrm>
            <a:off x="838200" y="5186423"/>
            <a:ext cx="10515600" cy="1114382"/>
          </a:xfrm>
        </p:spPr>
        <p:txBody>
          <a:bodyPr vert="horz" lIns="91440" tIns="45720" rIns="91440" bIns="45720" rtlCol="0" anchor="ctr">
            <a:normAutofit/>
          </a:bodyPr>
          <a:lstStyle/>
          <a:p>
            <a:pPr algn="ctr"/>
            <a:r>
              <a:rPr lang="en-US" sz="5200" dirty="0"/>
              <a:t>Playground Challenges</a:t>
            </a:r>
          </a:p>
        </p:txBody>
      </p:sp>
      <p:sp>
        <p:nvSpPr>
          <p:cNvPr id="3" name="Content Placeholder 2">
            <a:extLst>
              <a:ext uri="{FF2B5EF4-FFF2-40B4-BE49-F238E27FC236}">
                <a16:creationId xmlns:a16="http://schemas.microsoft.com/office/drawing/2014/main" id="{3D010A83-F74E-C84B-AE6B-9C56DDEECA05}"/>
              </a:ext>
            </a:extLst>
          </p:cNvPr>
          <p:cNvSpPr>
            <a:spLocks noGrp="1"/>
          </p:cNvSpPr>
          <p:nvPr>
            <p:ph idx="1"/>
          </p:nvPr>
        </p:nvSpPr>
        <p:spPr>
          <a:xfrm>
            <a:off x="317500" y="317500"/>
            <a:ext cx="8077200" cy="4356100"/>
          </a:xfrm>
        </p:spPr>
        <p:txBody>
          <a:bodyPr vert="horz" wrap="square" lIns="91440" tIns="45720" rIns="91440" bIns="45720" rtlCol="0" anchor="t">
            <a:normAutofit lnSpcReduction="10000"/>
          </a:bodyPr>
          <a:lstStyle/>
          <a:p>
            <a:pPr algn="just"/>
            <a:r>
              <a:rPr lang="en-US" dirty="0"/>
              <a:t>A series of challenges that can easily be performed and set up. </a:t>
            </a:r>
          </a:p>
          <a:p>
            <a:pPr algn="just"/>
            <a:r>
              <a:rPr lang="en-US" dirty="0"/>
              <a:t>These can be run as year group challenges or whole school challenges. </a:t>
            </a:r>
          </a:p>
          <a:p>
            <a:pPr algn="just"/>
            <a:r>
              <a:rPr lang="en-US" dirty="0"/>
              <a:t>Time each challenge for 30 seconds or 1 minute, or time how long it takes them to complete it or measure the distance and record the scores. </a:t>
            </a:r>
          </a:p>
          <a:p>
            <a:pPr algn="just"/>
            <a:r>
              <a:rPr lang="en-US" dirty="0"/>
              <a:t>You can create a lunchtime challenge display and place the winner's names up for one week and award a prize for example team points or dojo points.</a:t>
            </a:r>
          </a:p>
        </p:txBody>
      </p:sp>
    </p:spTree>
    <p:extLst>
      <p:ext uri="{BB962C8B-B14F-4D97-AF65-F5344CB8AC3E}">
        <p14:creationId xmlns:p14="http://schemas.microsoft.com/office/powerpoint/2010/main" val="875599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278A3A4-6865-E148-A4EC-3547E8D6485A}"/>
              </a:ext>
            </a:extLst>
          </p:cNvPr>
          <p:cNvSpPr>
            <a:spLocks noGrp="1"/>
          </p:cNvSpPr>
          <p:nvPr>
            <p:ph type="title"/>
          </p:nvPr>
        </p:nvSpPr>
        <p:spPr>
          <a:xfrm>
            <a:off x="640080" y="1243013"/>
            <a:ext cx="3855720" cy="4371974"/>
          </a:xfrm>
        </p:spPr>
        <p:txBody>
          <a:bodyPr>
            <a:normAutofit/>
          </a:bodyPr>
          <a:lstStyle/>
          <a:p>
            <a:r>
              <a:rPr lang="en-GB" sz="3600" b="1" dirty="0"/>
              <a:t>Lunchtime Activities</a:t>
            </a:r>
          </a:p>
        </p:txBody>
      </p:sp>
      <p:sp>
        <p:nvSpPr>
          <p:cNvPr id="3" name="Content Placeholder 2">
            <a:extLst>
              <a:ext uri="{FF2B5EF4-FFF2-40B4-BE49-F238E27FC236}">
                <a16:creationId xmlns:a16="http://schemas.microsoft.com/office/drawing/2014/main" id="{B4658297-4DE8-CE41-B86E-DD9A238BE9C8}"/>
              </a:ext>
            </a:extLst>
          </p:cNvPr>
          <p:cNvSpPr>
            <a:spLocks noGrp="1"/>
          </p:cNvSpPr>
          <p:nvPr>
            <p:ph idx="1"/>
          </p:nvPr>
        </p:nvSpPr>
        <p:spPr>
          <a:xfrm>
            <a:off x="6172200" y="804672"/>
            <a:ext cx="5221224" cy="5230368"/>
          </a:xfrm>
        </p:spPr>
        <p:txBody>
          <a:bodyPr anchor="ctr">
            <a:normAutofit/>
          </a:bodyPr>
          <a:lstStyle/>
          <a:p>
            <a:pPr marL="0" indent="0">
              <a:buNone/>
            </a:pPr>
            <a:r>
              <a:rPr lang="en-GB" sz="2400" dirty="0"/>
              <a:t>All of the games that follow can be used in both KS1 and KS2. The rules are set out as the game should be played but feel free to develop and adapt them to suit your schools needs, space, time, equipment and children's abilities.</a:t>
            </a:r>
          </a:p>
          <a:p>
            <a:pPr marL="0" indent="0">
              <a:buNone/>
            </a:pPr>
            <a:endParaRPr lang="en-GB" sz="1800" dirty="0">
              <a:solidFill>
                <a:schemeClr val="tx2"/>
              </a:solidFill>
            </a:endParaRPr>
          </a:p>
        </p:txBody>
      </p:sp>
    </p:spTree>
    <p:extLst>
      <p:ext uri="{BB962C8B-B14F-4D97-AF65-F5344CB8AC3E}">
        <p14:creationId xmlns:p14="http://schemas.microsoft.com/office/powerpoint/2010/main" val="396835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Diagram&#10;&#10;Description automatically generated">
            <a:extLst>
              <a:ext uri="{FF2B5EF4-FFF2-40B4-BE49-F238E27FC236}">
                <a16:creationId xmlns:a16="http://schemas.microsoft.com/office/drawing/2014/main" id="{EAB7BCBD-5071-8D45-BE90-84467A40E6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0" r="1555" b="-3"/>
          <a:stretch/>
        </p:blipFill>
        <p:spPr bwMode="auto">
          <a:xfrm>
            <a:off x="1544408" y="475639"/>
            <a:ext cx="2301775" cy="235038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72A00C-60FE-C64C-89E7-4D3D5708DF94}"/>
              </a:ext>
            </a:extLst>
          </p:cNvPr>
          <p:cNvSpPr>
            <a:spLocks noGrp="1"/>
          </p:cNvSpPr>
          <p:nvPr>
            <p:ph type="title"/>
          </p:nvPr>
        </p:nvSpPr>
        <p:spPr>
          <a:xfrm>
            <a:off x="5827048" y="444272"/>
            <a:ext cx="5721484" cy="1325563"/>
          </a:xfrm>
        </p:spPr>
        <p:txBody>
          <a:bodyPr>
            <a:normAutofit/>
          </a:bodyPr>
          <a:lstStyle/>
          <a:p>
            <a:r>
              <a:rPr lang="en-GB" b="1" u="sng" dirty="0"/>
              <a:t>FOURSQUARE</a:t>
            </a:r>
          </a:p>
        </p:txBody>
      </p:sp>
      <p:sp>
        <p:nvSpPr>
          <p:cNvPr id="3" name="Content Placeholder 2">
            <a:extLst>
              <a:ext uri="{FF2B5EF4-FFF2-40B4-BE49-F238E27FC236}">
                <a16:creationId xmlns:a16="http://schemas.microsoft.com/office/drawing/2014/main" id="{F4934E16-5CD9-0C4E-A470-911EC3B7C302}"/>
              </a:ext>
            </a:extLst>
          </p:cNvPr>
          <p:cNvSpPr>
            <a:spLocks noGrp="1"/>
          </p:cNvSpPr>
          <p:nvPr>
            <p:ph idx="1"/>
          </p:nvPr>
        </p:nvSpPr>
        <p:spPr>
          <a:xfrm>
            <a:off x="5827048" y="1904772"/>
            <a:ext cx="5721484" cy="4351338"/>
          </a:xfrm>
        </p:spPr>
        <p:txBody>
          <a:bodyPr>
            <a:normAutofit/>
          </a:bodyPr>
          <a:lstStyle/>
          <a:p>
            <a:pPr marL="0" indent="0">
              <a:buNone/>
            </a:pPr>
            <a:r>
              <a:rPr lang="en-GB" sz="1500" b="1"/>
              <a:t>GAME RULES:</a:t>
            </a:r>
          </a:p>
          <a:p>
            <a:r>
              <a:rPr lang="en-GB" sz="1500"/>
              <a:t>Server (King) </a:t>
            </a:r>
          </a:p>
          <a:p>
            <a:r>
              <a:rPr lang="en-GB" sz="1500"/>
              <a:t>Server Must Ask “Are you Ready” before serving</a:t>
            </a:r>
          </a:p>
          <a:p>
            <a:r>
              <a:rPr lang="en-GB" sz="1500"/>
              <a:t>Everyone must Hit UNDERHAND</a:t>
            </a:r>
          </a:p>
          <a:p>
            <a:r>
              <a:rPr lang="en-GB" sz="1500"/>
              <a:t>Ball must bounce ONCE and only ONCE in your square before your strike it (including on the serve)</a:t>
            </a:r>
          </a:p>
          <a:p>
            <a:r>
              <a:rPr lang="en-GB" sz="1500"/>
              <a:t>If someone makes a mistake you rotate up and that person goes to the back of the line (outside the #1 square)</a:t>
            </a:r>
          </a:p>
          <a:p>
            <a:r>
              <a:rPr lang="en-GB" sz="1500"/>
              <a:t>Server takes care of any arguments (unless it involves the server – then vote as a group, or play rock paper scissors)</a:t>
            </a:r>
          </a:p>
          <a:p>
            <a:r>
              <a:rPr lang="en-GB" sz="1500"/>
              <a:t>You can move anywhere outside the square or in your section of the square</a:t>
            </a:r>
          </a:p>
          <a:p>
            <a:r>
              <a:rPr lang="en-GB" sz="1500"/>
              <a:t>If it bounces in your square you MUST strike it</a:t>
            </a:r>
          </a:p>
          <a:p>
            <a:r>
              <a:rPr lang="en-GB" sz="1500"/>
              <a:t>No Carrying, Stalling or Holding – you must Strike or Hit the ball </a:t>
            </a:r>
          </a:p>
          <a:p>
            <a:endParaRPr lang="en-GB" sz="1500" dirty="0"/>
          </a:p>
        </p:txBody>
      </p:sp>
      <p:sp>
        <p:nvSpPr>
          <p:cNvPr id="4" name="Rectangle 3">
            <a:extLst>
              <a:ext uri="{FF2B5EF4-FFF2-40B4-BE49-F238E27FC236}">
                <a16:creationId xmlns:a16="http://schemas.microsoft.com/office/drawing/2014/main" id="{7E517F0A-A903-3142-AC3F-7D96334F02B9}"/>
              </a:ext>
            </a:extLst>
          </p:cNvPr>
          <p:cNvSpPr/>
          <p:nvPr/>
        </p:nvSpPr>
        <p:spPr>
          <a:xfrm>
            <a:off x="0" y="3058374"/>
            <a:ext cx="6096000" cy="3323987"/>
          </a:xfrm>
          <a:prstGeom prst="rect">
            <a:avLst/>
          </a:prstGeom>
        </p:spPr>
        <p:txBody>
          <a:bodyPr>
            <a:spAutoFit/>
          </a:bodyPr>
          <a:lstStyle/>
          <a:p>
            <a:pPr>
              <a:spcAft>
                <a:spcPts val="600"/>
              </a:spcAft>
            </a:pPr>
            <a:r>
              <a:rPr lang="en-GB" b="1" i="0" dirty="0">
                <a:solidFill>
                  <a:srgbClr val="000000"/>
                </a:solidFill>
                <a:effectLst/>
                <a:latin typeface="Libre Baskerville"/>
              </a:rPr>
              <a:t>Just to Clarify… You are out if… </a:t>
            </a:r>
            <a:endParaRPr lang="en-GB" b="1" i="0">
              <a:solidFill>
                <a:srgbClr val="000000"/>
              </a:solidFill>
              <a:effectLst/>
              <a:latin typeface="Libre Baskerville"/>
            </a:endParaRPr>
          </a:p>
          <a:p>
            <a:pPr marL="285750" indent="-285750">
              <a:spcAft>
                <a:spcPts val="600"/>
              </a:spcAft>
              <a:buFont typeface="Arial" panose="020B0604020202020204" pitchFamily="34" charset="0"/>
              <a:buChar char="•"/>
            </a:pPr>
            <a:r>
              <a:rPr lang="en-GB" b="0" i="0" dirty="0">
                <a:solidFill>
                  <a:srgbClr val="000000"/>
                </a:solidFill>
                <a:effectLst/>
                <a:latin typeface="Libre Baskerville"/>
              </a:rPr>
              <a:t>The ball in your square bounces 2 times or you hit it before it bounces</a:t>
            </a:r>
            <a:endParaRPr lang="en-GB" b="0" i="0">
              <a:solidFill>
                <a:srgbClr val="000000"/>
              </a:solidFill>
              <a:effectLst/>
              <a:latin typeface="Libre Baskerville"/>
            </a:endParaRPr>
          </a:p>
          <a:p>
            <a:pPr>
              <a:spcAft>
                <a:spcPts val="600"/>
              </a:spcAft>
              <a:buFont typeface="Arial" panose="020B0604020202020204" pitchFamily="34" charset="0"/>
              <a:buChar char="•"/>
            </a:pPr>
            <a:r>
              <a:rPr lang="en-GB" b="0" i="0" dirty="0">
                <a:solidFill>
                  <a:srgbClr val="000000"/>
                </a:solidFill>
                <a:effectLst/>
                <a:latin typeface="Libre Baskerville"/>
              </a:rPr>
              <a:t>You hit the ball out of bounds</a:t>
            </a:r>
            <a:endParaRPr lang="en-GB" b="0" i="0">
              <a:solidFill>
                <a:srgbClr val="000000"/>
              </a:solidFill>
              <a:effectLst/>
              <a:latin typeface="Libre Baskerville"/>
            </a:endParaRPr>
          </a:p>
          <a:p>
            <a:pPr>
              <a:spcAft>
                <a:spcPts val="600"/>
              </a:spcAft>
              <a:buFont typeface="Arial" panose="020B0604020202020204" pitchFamily="34" charset="0"/>
              <a:buChar char="•"/>
            </a:pPr>
            <a:r>
              <a:rPr lang="en-GB" b="0" i="0" dirty="0">
                <a:solidFill>
                  <a:srgbClr val="000000"/>
                </a:solidFill>
                <a:effectLst/>
                <a:latin typeface="Libre Baskerville"/>
              </a:rPr>
              <a:t>You hit the ball to an inside line</a:t>
            </a:r>
            <a:endParaRPr lang="en-GB" b="0" i="0">
              <a:solidFill>
                <a:srgbClr val="000000"/>
              </a:solidFill>
              <a:effectLst/>
              <a:latin typeface="Libre Baskerville"/>
            </a:endParaRPr>
          </a:p>
          <a:p>
            <a:pPr>
              <a:spcAft>
                <a:spcPts val="600"/>
              </a:spcAft>
              <a:buFont typeface="Arial" panose="020B0604020202020204" pitchFamily="34" charset="0"/>
              <a:buChar char="•"/>
            </a:pPr>
            <a:r>
              <a:rPr lang="en-GB" b="0" i="0" dirty="0">
                <a:solidFill>
                  <a:srgbClr val="000000"/>
                </a:solidFill>
                <a:effectLst/>
                <a:latin typeface="Libre Baskerville"/>
              </a:rPr>
              <a:t>You hit the ball Overhand</a:t>
            </a:r>
            <a:endParaRPr lang="en-GB" b="0" i="0">
              <a:solidFill>
                <a:srgbClr val="000000"/>
              </a:solidFill>
              <a:effectLst/>
              <a:latin typeface="Libre Baskerville"/>
            </a:endParaRPr>
          </a:p>
          <a:p>
            <a:pPr>
              <a:spcAft>
                <a:spcPts val="600"/>
              </a:spcAft>
              <a:buFont typeface="Arial" panose="020B0604020202020204" pitchFamily="34" charset="0"/>
              <a:buChar char="•"/>
            </a:pPr>
            <a:r>
              <a:rPr lang="en-GB" b="0" i="0" dirty="0">
                <a:solidFill>
                  <a:srgbClr val="000000"/>
                </a:solidFill>
                <a:effectLst/>
                <a:latin typeface="Libre Baskerville"/>
              </a:rPr>
              <a:t>You hit a ball that was another players ball (it bounced in their square and you hit it before it bounced a 2nd time)</a:t>
            </a:r>
            <a:endParaRPr lang="en-GB" b="0" i="0">
              <a:solidFill>
                <a:srgbClr val="000000"/>
              </a:solidFill>
              <a:effectLst/>
              <a:latin typeface="Libre Baskerville"/>
            </a:endParaRPr>
          </a:p>
          <a:p>
            <a:pPr>
              <a:spcAft>
                <a:spcPts val="600"/>
              </a:spcAft>
              <a:buFont typeface="Arial" panose="020B0604020202020204" pitchFamily="34" charset="0"/>
              <a:buChar char="•"/>
            </a:pPr>
            <a:r>
              <a:rPr lang="en-GB" b="0" i="0" dirty="0">
                <a:solidFill>
                  <a:srgbClr val="000000"/>
                </a:solidFill>
                <a:effectLst/>
                <a:latin typeface="Libre Baskerville"/>
              </a:rPr>
              <a:t>A ball bounces in your square an you are unable to get to it before it bounces a second time</a:t>
            </a:r>
            <a:endParaRPr lang="en-GB" b="0" i="0">
              <a:solidFill>
                <a:srgbClr val="000000"/>
              </a:solidFill>
              <a:effectLst/>
              <a:latin typeface="Libre Baskerville"/>
            </a:endParaRPr>
          </a:p>
        </p:txBody>
      </p:sp>
    </p:spTree>
    <p:extLst>
      <p:ext uri="{BB962C8B-B14F-4D97-AF65-F5344CB8AC3E}">
        <p14:creationId xmlns:p14="http://schemas.microsoft.com/office/powerpoint/2010/main" val="74873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E7DBCC1-5959-1842-A0CD-E7F031F364C3}"/>
              </a:ext>
            </a:extLst>
          </p:cNvPr>
          <p:cNvSpPr>
            <a:spLocks noGrp="1"/>
          </p:cNvSpPr>
          <p:nvPr>
            <p:ph type="title"/>
          </p:nvPr>
        </p:nvSpPr>
        <p:spPr>
          <a:xfrm>
            <a:off x="838201" y="365125"/>
            <a:ext cx="5393360" cy="1325563"/>
          </a:xfrm>
        </p:spPr>
        <p:txBody>
          <a:bodyPr>
            <a:normAutofit/>
          </a:bodyPr>
          <a:lstStyle/>
          <a:p>
            <a:r>
              <a:rPr lang="en-GB" b="1" u="sng" dirty="0"/>
              <a:t>SPUD</a:t>
            </a:r>
          </a:p>
        </p:txBody>
      </p:sp>
      <p:sp>
        <p:nvSpPr>
          <p:cNvPr id="3" name="Content Placeholder 2">
            <a:extLst>
              <a:ext uri="{FF2B5EF4-FFF2-40B4-BE49-F238E27FC236}">
                <a16:creationId xmlns:a16="http://schemas.microsoft.com/office/drawing/2014/main" id="{F973DE9E-3A02-0949-B56C-2878BC1695C5}"/>
              </a:ext>
            </a:extLst>
          </p:cNvPr>
          <p:cNvSpPr>
            <a:spLocks noGrp="1"/>
          </p:cNvSpPr>
          <p:nvPr>
            <p:ph idx="1"/>
          </p:nvPr>
        </p:nvSpPr>
        <p:spPr>
          <a:xfrm>
            <a:off x="838200" y="1825625"/>
            <a:ext cx="5393361" cy="4351338"/>
          </a:xfrm>
        </p:spPr>
        <p:txBody>
          <a:bodyPr>
            <a:normAutofit fontScale="77500" lnSpcReduction="20000"/>
          </a:bodyPr>
          <a:lstStyle/>
          <a:p>
            <a:pPr marL="0" indent="0">
              <a:buNone/>
            </a:pPr>
            <a:r>
              <a:rPr lang="en-GB" sz="2000" b="1" dirty="0"/>
              <a:t>GAME RULES</a:t>
            </a:r>
            <a:r>
              <a:rPr lang="en-GB" sz="2000" dirty="0"/>
              <a:t>: </a:t>
            </a:r>
          </a:p>
          <a:p>
            <a:r>
              <a:rPr lang="en-GB" sz="2000" dirty="0"/>
              <a:t>Group of 6-8 children, cone off a medium/large area.</a:t>
            </a:r>
          </a:p>
          <a:p>
            <a:r>
              <a:rPr lang="en-GB" sz="2000" dirty="0"/>
              <a:t>Children make a circle and one child stands in the middle holding a soft ball.</a:t>
            </a:r>
          </a:p>
          <a:p>
            <a:r>
              <a:rPr lang="en-GB" sz="2000" dirty="0"/>
              <a:t>Child in the middle throws the ball in the air, when they do the other children can run away but stay in the area. When the child who threw the ball up catches the ball they shout “SPUD” all the children running away must freeze.</a:t>
            </a:r>
          </a:p>
          <a:p>
            <a:r>
              <a:rPr lang="en-GB" sz="2000" dirty="0"/>
              <a:t>The child with the ball must then throw the ball and try and hit one of the children who were running away. </a:t>
            </a:r>
          </a:p>
          <a:p>
            <a:r>
              <a:rPr lang="en-GB" sz="2000" dirty="0"/>
              <a:t>If children are too far away for the thrower to reach them, introduce a 3 step rule where the thrower can take up to 3 steps to get closer to a runner.</a:t>
            </a:r>
          </a:p>
          <a:p>
            <a:r>
              <a:rPr lang="en-GB" sz="2000" dirty="0"/>
              <a:t>If a runner gets hit they get the letter S and now become the thrower and the game restarts from the original circle. if the thrower misses they get the letter S and remain as the thrower but the game restarts from the circle.</a:t>
            </a:r>
          </a:p>
          <a:p>
            <a:r>
              <a:rPr lang="en-GB" sz="2000" dirty="0"/>
              <a:t>If a Child loses all their lives and collects the word SPUD they are out. </a:t>
            </a:r>
          </a:p>
          <a:p>
            <a:pPr marL="0" indent="0">
              <a:buNone/>
            </a:pPr>
            <a:endParaRPr lang="en-GB" sz="1300" dirty="0"/>
          </a:p>
          <a:p>
            <a:endParaRPr lang="en-GB" sz="1300" dirty="0"/>
          </a:p>
          <a:p>
            <a:pPr marL="0" indent="0">
              <a:buNone/>
            </a:pPr>
            <a:endParaRPr lang="en-GB" sz="1300" dirty="0"/>
          </a:p>
        </p:txBody>
      </p:sp>
      <p:pic>
        <p:nvPicPr>
          <p:cNvPr id="2050" name="Picture 2">
            <a:extLst>
              <a:ext uri="{FF2B5EF4-FFF2-40B4-BE49-F238E27FC236}">
                <a16:creationId xmlns:a16="http://schemas.microsoft.com/office/drawing/2014/main" id="{2E762DFA-D59D-C946-9C9B-8827D84BC3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86" r="10313"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53" name="Arc 7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4"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70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6EE8F0F-7B60-624E-AE43-AA8C3725D014}"/>
              </a:ext>
            </a:extLst>
          </p:cNvPr>
          <p:cNvSpPr>
            <a:spLocks noGrp="1"/>
          </p:cNvSpPr>
          <p:nvPr>
            <p:ph type="title"/>
          </p:nvPr>
        </p:nvSpPr>
        <p:spPr>
          <a:xfrm>
            <a:off x="838201" y="365125"/>
            <a:ext cx="5393360" cy="1325563"/>
          </a:xfrm>
        </p:spPr>
        <p:txBody>
          <a:bodyPr>
            <a:normAutofit/>
          </a:bodyPr>
          <a:lstStyle/>
          <a:p>
            <a:r>
              <a:rPr lang="en-GB" b="1" u="sng" dirty="0"/>
              <a:t>Fruit Salad</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6DACEC3-4B03-7D4B-9335-B4C6C2BC2A54}"/>
              </a:ext>
            </a:extLst>
          </p:cNvPr>
          <p:cNvSpPr>
            <a:spLocks noGrp="1"/>
          </p:cNvSpPr>
          <p:nvPr>
            <p:ph idx="1"/>
          </p:nvPr>
        </p:nvSpPr>
        <p:spPr>
          <a:xfrm>
            <a:off x="838200" y="1825625"/>
            <a:ext cx="5393361" cy="4351338"/>
          </a:xfrm>
        </p:spPr>
        <p:txBody>
          <a:bodyPr>
            <a:normAutofit lnSpcReduction="10000"/>
          </a:bodyPr>
          <a:lstStyle/>
          <a:p>
            <a:pPr marL="0" indent="0">
              <a:buNone/>
            </a:pPr>
            <a:r>
              <a:rPr lang="en-GB" sz="2000" dirty="0"/>
              <a:t>Game Rules:</a:t>
            </a:r>
          </a:p>
          <a:p>
            <a:r>
              <a:rPr lang="en-GB" sz="2000" dirty="0"/>
              <a:t>Children sit in a circle, then name each child a piece of fruit (Apple, Pear, Banana, Orange) only use 3 or 4 different fruits. </a:t>
            </a:r>
          </a:p>
          <a:p>
            <a:r>
              <a:rPr lang="en-GB" sz="2000" dirty="0"/>
              <a:t>One child stands in the middle and shouts out the name of one of the fruits. Then all of the children with that name jump up and have to find a different place in the circle. The child in the middle also has to find a free place.</a:t>
            </a:r>
          </a:p>
          <a:p>
            <a:r>
              <a:rPr lang="en-GB" sz="2000" dirty="0"/>
              <a:t>There should always be one child who misses out on a place so they go in the middle and shout the next fruit.</a:t>
            </a:r>
          </a:p>
          <a:p>
            <a:r>
              <a:rPr lang="en-GB" sz="2000" dirty="0"/>
              <a:t>You can use names of anything, </a:t>
            </a:r>
            <a:r>
              <a:rPr lang="en-GB" sz="2000" dirty="0" err="1"/>
              <a:t>i.e</a:t>
            </a:r>
            <a:r>
              <a:rPr lang="en-GB" sz="2000" dirty="0"/>
              <a:t> animals, football teams, Disney characters etc.</a:t>
            </a:r>
          </a:p>
          <a:p>
            <a:endParaRPr lang="en-GB" sz="1800" dirty="0"/>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Playground Circle Games - GreekTeachers">
            <a:extLst>
              <a:ext uri="{FF2B5EF4-FFF2-40B4-BE49-F238E27FC236}">
                <a16:creationId xmlns:a16="http://schemas.microsoft.com/office/drawing/2014/main" id="{4383A83C-5581-A942-871E-5562F5648C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37" r="25663"/>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06375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004325-23B8-B547-A645-E987E51E917B}"/>
              </a:ext>
            </a:extLst>
          </p:cNvPr>
          <p:cNvSpPr>
            <a:spLocks noGrp="1"/>
          </p:cNvSpPr>
          <p:nvPr>
            <p:ph type="title"/>
          </p:nvPr>
        </p:nvSpPr>
        <p:spPr>
          <a:xfrm>
            <a:off x="581646" y="349664"/>
            <a:ext cx="5845571" cy="1638377"/>
          </a:xfrm>
        </p:spPr>
        <p:txBody>
          <a:bodyPr anchor="b">
            <a:normAutofit/>
          </a:bodyPr>
          <a:lstStyle/>
          <a:p>
            <a:r>
              <a:rPr lang="en-GB" sz="4800" b="1" u="sng"/>
              <a:t>Noughts and Crosses</a:t>
            </a:r>
          </a:p>
        </p:txBody>
      </p:sp>
      <p:sp>
        <p:nvSpPr>
          <p:cNvPr id="3" name="Content Placeholder 2">
            <a:extLst>
              <a:ext uri="{FF2B5EF4-FFF2-40B4-BE49-F238E27FC236}">
                <a16:creationId xmlns:a16="http://schemas.microsoft.com/office/drawing/2014/main" id="{0C7AD37F-DD24-E149-B0DC-0387CAD312BF}"/>
              </a:ext>
            </a:extLst>
          </p:cNvPr>
          <p:cNvSpPr>
            <a:spLocks noGrp="1"/>
          </p:cNvSpPr>
          <p:nvPr>
            <p:ph idx="1"/>
          </p:nvPr>
        </p:nvSpPr>
        <p:spPr>
          <a:xfrm>
            <a:off x="535111" y="2130412"/>
            <a:ext cx="5890627" cy="3815543"/>
          </a:xfrm>
        </p:spPr>
        <p:txBody>
          <a:bodyPr anchor="ctr">
            <a:noAutofit/>
          </a:bodyPr>
          <a:lstStyle/>
          <a:p>
            <a:pPr marL="0" indent="0">
              <a:buNone/>
            </a:pPr>
            <a:r>
              <a:rPr lang="en-GB" sz="1800" b="1" dirty="0"/>
              <a:t>Game Rules:</a:t>
            </a:r>
          </a:p>
          <a:p>
            <a:r>
              <a:rPr lang="en-GB" sz="1800" dirty="0"/>
              <a:t>Set out a grid of spots or hoops 3x3 </a:t>
            </a:r>
          </a:p>
          <a:p>
            <a:r>
              <a:rPr lang="en-GB" sz="1800" dirty="0"/>
              <a:t>Split group into two teams of 3, each group needs 5 cones of the same colour but different colour for each team.</a:t>
            </a:r>
          </a:p>
          <a:p>
            <a:r>
              <a:rPr lang="en-GB" sz="1800" dirty="0"/>
              <a:t>The teams are placed a distance of at least 5 metres away from the grid. On go the first person from each team runs and places one cone on one of the spots, run back to their team and the next person goes.</a:t>
            </a:r>
          </a:p>
          <a:p>
            <a:r>
              <a:rPr lang="en-GB" sz="1800" dirty="0"/>
              <a:t>The winning team is the one who gets 3 coloured cones in a line first.</a:t>
            </a:r>
          </a:p>
          <a:p>
            <a:r>
              <a:rPr lang="en-GB" sz="1800" dirty="0"/>
              <a:t>You can add a referee to each game who can then swap with one of the members of the losing team after each game.</a:t>
            </a:r>
          </a:p>
        </p:txBody>
      </p:sp>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4" name="Rectangle 7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ic-Tac-Toe Warm-Up - Competitor Spot">
            <a:extLst>
              <a:ext uri="{FF2B5EF4-FFF2-40B4-BE49-F238E27FC236}">
                <a16:creationId xmlns:a16="http://schemas.microsoft.com/office/drawing/2014/main" id="{C576F8C5-926C-A74D-A0A0-24B65EA43B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9" r="1622" b="-2"/>
          <a:stretch/>
        </p:blipFill>
        <p:spPr bwMode="auto">
          <a:xfrm>
            <a:off x="7421373"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78">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05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D66AC3-CB1F-F842-88BD-70AAE144851F}"/>
              </a:ext>
            </a:extLst>
          </p:cNvPr>
          <p:cNvSpPr>
            <a:spLocks noGrp="1"/>
          </p:cNvSpPr>
          <p:nvPr>
            <p:ph type="title"/>
          </p:nvPr>
        </p:nvSpPr>
        <p:spPr>
          <a:xfrm>
            <a:off x="628403" y="524460"/>
            <a:ext cx="4560584" cy="1128068"/>
          </a:xfrm>
        </p:spPr>
        <p:txBody>
          <a:bodyPr anchor="ctr">
            <a:normAutofit/>
          </a:bodyPr>
          <a:lstStyle/>
          <a:p>
            <a:r>
              <a:rPr lang="en-GB" sz="3700" b="1" u="sng" dirty="0"/>
              <a:t>Don’t Feed The Animals</a:t>
            </a:r>
          </a:p>
        </p:txBody>
      </p:sp>
      <p:grpSp>
        <p:nvGrpSpPr>
          <p:cNvPr id="80" name="Group 7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81" name="Rectangle 8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8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Content Placeholder 5125">
            <a:extLst>
              <a:ext uri="{FF2B5EF4-FFF2-40B4-BE49-F238E27FC236}">
                <a16:creationId xmlns:a16="http://schemas.microsoft.com/office/drawing/2014/main" id="{5736FE6A-8CCC-416D-9A11-8AC1551A76BB}"/>
              </a:ext>
            </a:extLst>
          </p:cNvPr>
          <p:cNvSpPr>
            <a:spLocks noGrp="1"/>
          </p:cNvSpPr>
          <p:nvPr>
            <p:ph idx="1"/>
          </p:nvPr>
        </p:nvSpPr>
        <p:spPr>
          <a:xfrm>
            <a:off x="534212" y="1773749"/>
            <a:ext cx="4559425" cy="4837621"/>
          </a:xfrm>
        </p:spPr>
        <p:txBody>
          <a:bodyPr anchor="ctr">
            <a:noAutofit/>
          </a:bodyPr>
          <a:lstStyle/>
          <a:p>
            <a:pPr marL="0" indent="0">
              <a:buNone/>
            </a:pPr>
            <a:r>
              <a:rPr lang="en-US" sz="1800" b="1" dirty="0"/>
              <a:t>Game Rules:</a:t>
            </a:r>
          </a:p>
          <a:p>
            <a:r>
              <a:rPr lang="en-US" sz="1800" dirty="0"/>
              <a:t>Set up the game as shown in the diagram opposite.</a:t>
            </a:r>
          </a:p>
          <a:p>
            <a:r>
              <a:rPr lang="en-US" sz="1800" dirty="0"/>
              <a:t>Visitors don’t have to use footballs they can carry any ball or object.</a:t>
            </a:r>
          </a:p>
          <a:p>
            <a:r>
              <a:rPr lang="en-US" sz="1800" dirty="0"/>
              <a:t>Animals can’t leave the inner circle (cage)</a:t>
            </a:r>
          </a:p>
          <a:p>
            <a:r>
              <a:rPr lang="en-US" sz="1800" dirty="0"/>
              <a:t>Visitors must try and get past the Zookeeper’s without being tagged and pass the object to the animal (feed the animals) </a:t>
            </a:r>
          </a:p>
          <a:p>
            <a:r>
              <a:rPr lang="en-US" sz="1800" dirty="0"/>
              <a:t>The visitor then becomes an animal and the animal then becomes a visitor and takes the object to the outside of the outer circle..</a:t>
            </a:r>
          </a:p>
          <a:p>
            <a:r>
              <a:rPr lang="en-US" sz="1800" dirty="0"/>
              <a:t>If the visitor gets tagged, then they move back to the outside and try again.</a:t>
            </a:r>
          </a:p>
          <a:p>
            <a:r>
              <a:rPr lang="en-US" sz="1800" dirty="0"/>
              <a:t>Change zoo keepers every couple of minutes.</a:t>
            </a:r>
          </a:p>
        </p:txBody>
      </p:sp>
      <p:sp>
        <p:nvSpPr>
          <p:cNvPr id="86" name="Rectangle 8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on't Feed the Monkeys">
            <a:extLst>
              <a:ext uri="{FF2B5EF4-FFF2-40B4-BE49-F238E27FC236}">
                <a16:creationId xmlns:a16="http://schemas.microsoft.com/office/drawing/2014/main" id="{9C627327-894A-6C48-9BD3-600669293F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 r="13485"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1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6098D5E-C5D3-4E4B-BA27-29BEBE59AB3A}"/>
              </a:ext>
            </a:extLst>
          </p:cNvPr>
          <p:cNvSpPr>
            <a:spLocks noGrp="1"/>
          </p:cNvSpPr>
          <p:nvPr>
            <p:ph type="title"/>
          </p:nvPr>
        </p:nvSpPr>
        <p:spPr>
          <a:xfrm>
            <a:off x="838200" y="365125"/>
            <a:ext cx="5393361" cy="1325563"/>
          </a:xfrm>
        </p:spPr>
        <p:txBody>
          <a:bodyPr>
            <a:normAutofit/>
          </a:bodyPr>
          <a:lstStyle/>
          <a:p>
            <a:r>
              <a:rPr lang="en-GB" b="1" u="sng" dirty="0"/>
              <a:t>Protect The Tower</a:t>
            </a:r>
          </a:p>
        </p:txBody>
      </p:sp>
      <p:sp>
        <p:nvSpPr>
          <p:cNvPr id="24" name="Freeform: Shape 23">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2D32BD8-E7B2-7647-AD7D-220B624048ED}"/>
              </a:ext>
            </a:extLst>
          </p:cNvPr>
          <p:cNvSpPr>
            <a:spLocks noGrp="1"/>
          </p:cNvSpPr>
          <p:nvPr>
            <p:ph idx="1"/>
          </p:nvPr>
        </p:nvSpPr>
        <p:spPr>
          <a:xfrm>
            <a:off x="838200" y="1825625"/>
            <a:ext cx="5393361" cy="4351338"/>
          </a:xfrm>
        </p:spPr>
        <p:txBody>
          <a:bodyPr>
            <a:normAutofit/>
          </a:bodyPr>
          <a:lstStyle/>
          <a:p>
            <a:pPr marL="0" indent="0">
              <a:buNone/>
            </a:pPr>
            <a:r>
              <a:rPr lang="en-GB" sz="2000" b="1" dirty="0"/>
              <a:t>Game Rules:</a:t>
            </a:r>
          </a:p>
          <a:p>
            <a:r>
              <a:rPr lang="en-GB" sz="2000" dirty="0"/>
              <a:t>Children play in an open space and form a circle around the Tower (Cricket stumps, box, bin, an object that is tall and of reasonable size). </a:t>
            </a:r>
          </a:p>
          <a:p>
            <a:r>
              <a:rPr lang="en-GB" sz="2000" dirty="0"/>
              <a:t>One player is designated as the protector of the Tower and is allowed to touch the ball with their hands or body but not the feet. </a:t>
            </a:r>
          </a:p>
          <a:p>
            <a:r>
              <a:rPr lang="en-GB" sz="2000" dirty="0"/>
              <a:t>Children (throwers/rollers) may retrieve the ball from inside the circle area but have to go back to the perimeter of the circle to throw/roll. </a:t>
            </a:r>
          </a:p>
          <a:p>
            <a:r>
              <a:rPr lang="en-GB" sz="2000" dirty="0"/>
              <a:t>After each successful hit of the target, the guard is rotated (the person who hits the target guards the bin next)</a:t>
            </a:r>
          </a:p>
        </p:txBody>
      </p:sp>
      <p:sp>
        <p:nvSpPr>
          <p:cNvPr id="26" name="Oval 2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0" name="Straight Connector 29">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15F7EF44-4502-4343-9B12-8911172CA9B0}"/>
              </a:ext>
            </a:extLst>
          </p:cNvPr>
          <p:cNvGrpSpPr/>
          <p:nvPr/>
        </p:nvGrpSpPr>
        <p:grpSpPr>
          <a:xfrm>
            <a:off x="7887185" y="1285662"/>
            <a:ext cx="3781052" cy="3642698"/>
            <a:chOff x="5934075" y="885867"/>
            <a:chExt cx="5838825" cy="5637170"/>
          </a:xfrm>
        </p:grpSpPr>
        <p:sp>
          <p:nvSpPr>
            <p:cNvPr id="4" name="Oval 3">
              <a:extLst>
                <a:ext uri="{FF2B5EF4-FFF2-40B4-BE49-F238E27FC236}">
                  <a16:creationId xmlns:a16="http://schemas.microsoft.com/office/drawing/2014/main" id="{E29D2755-151E-454E-8A68-3ABA0D11D1EE}"/>
                </a:ext>
              </a:extLst>
            </p:cNvPr>
            <p:cNvSpPr/>
            <p:nvPr/>
          </p:nvSpPr>
          <p:spPr>
            <a:xfrm>
              <a:off x="6386513" y="1357313"/>
              <a:ext cx="4967287" cy="4743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5" name="Oval 4">
              <a:extLst>
                <a:ext uri="{FF2B5EF4-FFF2-40B4-BE49-F238E27FC236}">
                  <a16:creationId xmlns:a16="http://schemas.microsoft.com/office/drawing/2014/main" id="{EE3CF9F8-75B4-8840-BDC4-C0EEAEFF85F6}"/>
                </a:ext>
              </a:extLst>
            </p:cNvPr>
            <p:cNvSpPr/>
            <p:nvPr/>
          </p:nvSpPr>
          <p:spPr>
            <a:xfrm>
              <a:off x="10658475" y="1500188"/>
              <a:ext cx="357188" cy="325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DB9D753D-0C15-F448-B248-2EB7EE055060}"/>
                </a:ext>
              </a:extLst>
            </p:cNvPr>
            <p:cNvSpPr/>
            <p:nvPr/>
          </p:nvSpPr>
          <p:spPr>
            <a:xfrm>
              <a:off x="11408569" y="3401218"/>
              <a:ext cx="357188" cy="325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3A098F7-CCCA-E142-9918-DDD7755712A8}"/>
                </a:ext>
              </a:extLst>
            </p:cNvPr>
            <p:cNvSpPr/>
            <p:nvPr/>
          </p:nvSpPr>
          <p:spPr>
            <a:xfrm>
              <a:off x="10875168" y="5142706"/>
              <a:ext cx="357188" cy="325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BC1D9FD-9493-FB4D-BD5A-B01391A6715D}"/>
                </a:ext>
              </a:extLst>
            </p:cNvPr>
            <p:cNvSpPr/>
            <p:nvPr/>
          </p:nvSpPr>
          <p:spPr>
            <a:xfrm>
              <a:off x="8512968" y="896939"/>
              <a:ext cx="357188" cy="325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B761E9E-5C73-904B-B1A2-D67C152E9A16}"/>
                </a:ext>
              </a:extLst>
            </p:cNvPr>
            <p:cNvSpPr/>
            <p:nvPr/>
          </p:nvSpPr>
          <p:spPr>
            <a:xfrm>
              <a:off x="6748463" y="1690688"/>
              <a:ext cx="357188" cy="325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18C59ED-3FCE-9249-91DE-3F374E5406AD}"/>
                </a:ext>
              </a:extLst>
            </p:cNvPr>
            <p:cNvSpPr/>
            <p:nvPr/>
          </p:nvSpPr>
          <p:spPr>
            <a:xfrm>
              <a:off x="5934075" y="3403601"/>
              <a:ext cx="357188" cy="325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9D8D0A6-335A-DF46-A5ED-18BDE593B0AC}"/>
                </a:ext>
              </a:extLst>
            </p:cNvPr>
            <p:cNvSpPr/>
            <p:nvPr/>
          </p:nvSpPr>
          <p:spPr>
            <a:xfrm>
              <a:off x="6772276" y="5500687"/>
              <a:ext cx="357188" cy="325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F070A1B-6093-CA4E-92E6-321988E9E734}"/>
                </a:ext>
              </a:extLst>
            </p:cNvPr>
            <p:cNvSpPr/>
            <p:nvPr/>
          </p:nvSpPr>
          <p:spPr>
            <a:xfrm>
              <a:off x="8893969" y="6197600"/>
              <a:ext cx="357188" cy="325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apezium 12">
              <a:extLst>
                <a:ext uri="{FF2B5EF4-FFF2-40B4-BE49-F238E27FC236}">
                  <a16:creationId xmlns:a16="http://schemas.microsoft.com/office/drawing/2014/main" id="{AFFA1021-6601-754F-B395-9F6454F19C32}"/>
                </a:ext>
              </a:extLst>
            </p:cNvPr>
            <p:cNvSpPr/>
            <p:nvPr/>
          </p:nvSpPr>
          <p:spPr>
            <a:xfrm>
              <a:off x="8715375" y="2882107"/>
              <a:ext cx="357188" cy="954880"/>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905BE38-FA96-9F40-B9E9-6024644D4B8A}"/>
                </a:ext>
              </a:extLst>
            </p:cNvPr>
            <p:cNvSpPr/>
            <p:nvPr/>
          </p:nvSpPr>
          <p:spPr>
            <a:xfrm>
              <a:off x="9251157" y="3529014"/>
              <a:ext cx="492918" cy="4706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5743041-2F89-9341-9A8D-ACE20653F4E2}"/>
                </a:ext>
              </a:extLst>
            </p:cNvPr>
            <p:cNvSpPr txBox="1"/>
            <p:nvPr/>
          </p:nvSpPr>
          <p:spPr>
            <a:xfrm>
              <a:off x="8838009" y="885867"/>
              <a:ext cx="1943100" cy="369332"/>
            </a:xfrm>
            <a:prstGeom prst="rect">
              <a:avLst/>
            </a:prstGeom>
            <a:noFill/>
          </p:spPr>
          <p:txBody>
            <a:bodyPr wrap="square" rtlCol="0">
              <a:normAutofit/>
            </a:bodyPr>
            <a:lstStyle/>
            <a:p>
              <a:pPr>
                <a:lnSpc>
                  <a:spcPct val="90000"/>
                </a:lnSpc>
                <a:spcAft>
                  <a:spcPts val="600"/>
                </a:spcAft>
              </a:pPr>
              <a:r>
                <a:rPr lang="en-GB" sz="900"/>
                <a:t>Thrower</a:t>
              </a:r>
            </a:p>
          </p:txBody>
        </p:sp>
        <p:sp>
          <p:nvSpPr>
            <p:cNvPr id="16" name="TextBox 15">
              <a:extLst>
                <a:ext uri="{FF2B5EF4-FFF2-40B4-BE49-F238E27FC236}">
                  <a16:creationId xmlns:a16="http://schemas.microsoft.com/office/drawing/2014/main" id="{DD1CD308-1B75-3E40-87F4-6995276DBC78}"/>
                </a:ext>
              </a:extLst>
            </p:cNvPr>
            <p:cNvSpPr txBox="1"/>
            <p:nvPr/>
          </p:nvSpPr>
          <p:spPr>
            <a:xfrm>
              <a:off x="9829800" y="3563936"/>
              <a:ext cx="1943100" cy="369332"/>
            </a:xfrm>
            <a:prstGeom prst="rect">
              <a:avLst/>
            </a:prstGeom>
            <a:noFill/>
          </p:spPr>
          <p:txBody>
            <a:bodyPr wrap="square" rtlCol="0">
              <a:normAutofit/>
            </a:bodyPr>
            <a:lstStyle/>
            <a:p>
              <a:pPr>
                <a:lnSpc>
                  <a:spcPct val="90000"/>
                </a:lnSpc>
                <a:spcAft>
                  <a:spcPts val="600"/>
                </a:spcAft>
              </a:pPr>
              <a:r>
                <a:rPr lang="en-GB" sz="900"/>
                <a:t>Protector</a:t>
              </a:r>
            </a:p>
          </p:txBody>
        </p:sp>
      </p:grpSp>
    </p:spTree>
    <p:extLst>
      <p:ext uri="{BB962C8B-B14F-4D97-AF65-F5344CB8AC3E}">
        <p14:creationId xmlns:p14="http://schemas.microsoft.com/office/powerpoint/2010/main" val="288340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501D-C9A7-424C-B188-B0A0299D9DA5}"/>
              </a:ext>
            </a:extLst>
          </p:cNvPr>
          <p:cNvSpPr>
            <a:spLocks noGrp="1"/>
          </p:cNvSpPr>
          <p:nvPr>
            <p:ph type="title"/>
          </p:nvPr>
        </p:nvSpPr>
        <p:spPr/>
        <p:txBody>
          <a:bodyPr/>
          <a:lstStyle/>
          <a:p>
            <a:r>
              <a:rPr lang="en-GB" b="1" u="sng" dirty="0"/>
              <a:t>Protect The Tower Teams</a:t>
            </a:r>
          </a:p>
        </p:txBody>
      </p:sp>
      <p:sp>
        <p:nvSpPr>
          <p:cNvPr id="3" name="Content Placeholder 2">
            <a:extLst>
              <a:ext uri="{FF2B5EF4-FFF2-40B4-BE49-F238E27FC236}">
                <a16:creationId xmlns:a16="http://schemas.microsoft.com/office/drawing/2014/main" id="{D2562BC4-065E-0044-A95F-C9C5B617CD48}"/>
              </a:ext>
            </a:extLst>
          </p:cNvPr>
          <p:cNvSpPr>
            <a:spLocks noGrp="1"/>
          </p:cNvSpPr>
          <p:nvPr>
            <p:ph idx="1"/>
          </p:nvPr>
        </p:nvSpPr>
        <p:spPr>
          <a:xfrm>
            <a:off x="838200" y="1825625"/>
            <a:ext cx="4605338" cy="4351338"/>
          </a:xfrm>
        </p:spPr>
        <p:txBody>
          <a:bodyPr/>
          <a:lstStyle/>
          <a:p>
            <a:pPr marL="0" indent="0">
              <a:buNone/>
            </a:pPr>
            <a:r>
              <a:rPr lang="en-GB" b="1" dirty="0"/>
              <a:t>Game Rules:</a:t>
            </a:r>
          </a:p>
          <a:p>
            <a:r>
              <a:rPr lang="en-GB" sz="2000" dirty="0"/>
              <a:t>Play the game on a dodgeball style court with one team on each side.</a:t>
            </a:r>
          </a:p>
          <a:p>
            <a:r>
              <a:rPr lang="en-GB" sz="2000" dirty="0"/>
              <a:t>Set out 4-5 towers (witches hat cones, Cricket stumps etc) on each side and place a hula hoop over the top to prevent close guarding.</a:t>
            </a:r>
          </a:p>
          <a:p>
            <a:r>
              <a:rPr lang="en-GB" sz="2000" dirty="0"/>
              <a:t>The aim is for the opposite team to try and knock down the other teams tower by rolling balls at it. No throwing/kicking allowed.</a:t>
            </a:r>
          </a:p>
          <a:p>
            <a:r>
              <a:rPr lang="en-GB" sz="2000" dirty="0"/>
              <a:t>Winning team is the one who knocks all of the oppositions towers down first.</a:t>
            </a:r>
          </a:p>
        </p:txBody>
      </p:sp>
      <p:grpSp>
        <p:nvGrpSpPr>
          <p:cNvPr id="32" name="Group 31">
            <a:extLst>
              <a:ext uri="{FF2B5EF4-FFF2-40B4-BE49-F238E27FC236}">
                <a16:creationId xmlns:a16="http://schemas.microsoft.com/office/drawing/2014/main" id="{F3B1CAB5-8CC5-D547-AD84-644BD6C60F99}"/>
              </a:ext>
            </a:extLst>
          </p:cNvPr>
          <p:cNvGrpSpPr/>
          <p:nvPr/>
        </p:nvGrpSpPr>
        <p:grpSpPr>
          <a:xfrm>
            <a:off x="7423068" y="1356498"/>
            <a:ext cx="3657600" cy="4695825"/>
            <a:chOff x="7415213" y="1571626"/>
            <a:chExt cx="3657600" cy="4695825"/>
          </a:xfrm>
        </p:grpSpPr>
        <p:sp>
          <p:nvSpPr>
            <p:cNvPr id="28" name="Smiley Face 27">
              <a:extLst>
                <a:ext uri="{FF2B5EF4-FFF2-40B4-BE49-F238E27FC236}">
                  <a16:creationId xmlns:a16="http://schemas.microsoft.com/office/drawing/2014/main" id="{21F1B1E2-0B50-5948-946E-997934115AEC}"/>
                </a:ext>
              </a:extLst>
            </p:cNvPr>
            <p:cNvSpPr/>
            <p:nvPr/>
          </p:nvSpPr>
          <p:spPr>
            <a:xfrm>
              <a:off x="10229850" y="4782255"/>
              <a:ext cx="276225" cy="2488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miley Face 28">
              <a:extLst>
                <a:ext uri="{FF2B5EF4-FFF2-40B4-BE49-F238E27FC236}">
                  <a16:creationId xmlns:a16="http://schemas.microsoft.com/office/drawing/2014/main" id="{C3EFE57B-EA89-2940-9F39-8470810F46D6}"/>
                </a:ext>
              </a:extLst>
            </p:cNvPr>
            <p:cNvSpPr/>
            <p:nvPr/>
          </p:nvSpPr>
          <p:spPr>
            <a:xfrm>
              <a:off x="9620250" y="5668579"/>
              <a:ext cx="276225" cy="2488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8C6EFA3F-224A-594F-811E-80019729B45A}"/>
                </a:ext>
              </a:extLst>
            </p:cNvPr>
            <p:cNvGrpSpPr/>
            <p:nvPr/>
          </p:nvGrpSpPr>
          <p:grpSpPr>
            <a:xfrm>
              <a:off x="7415213" y="1571626"/>
              <a:ext cx="3657600" cy="4695825"/>
              <a:chOff x="7272338" y="1690688"/>
              <a:chExt cx="3657600" cy="4695825"/>
            </a:xfrm>
          </p:grpSpPr>
          <p:sp>
            <p:nvSpPr>
              <p:cNvPr id="4" name="Rectangle 3">
                <a:extLst>
                  <a:ext uri="{FF2B5EF4-FFF2-40B4-BE49-F238E27FC236}">
                    <a16:creationId xmlns:a16="http://schemas.microsoft.com/office/drawing/2014/main" id="{A35935AD-67A0-354D-BCEC-06E6752C5B31}"/>
                  </a:ext>
                </a:extLst>
              </p:cNvPr>
              <p:cNvSpPr/>
              <p:nvPr/>
            </p:nvSpPr>
            <p:spPr>
              <a:xfrm>
                <a:off x="7272338" y="1690688"/>
                <a:ext cx="3657600" cy="469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BC445280-6D3B-5F44-8148-A642241AE0E9}"/>
                  </a:ext>
                </a:extLst>
              </p:cNvPr>
              <p:cNvCxnSpPr>
                <a:stCxn id="4" idx="1"/>
                <a:endCxn id="4" idx="3"/>
              </p:cNvCxnSpPr>
              <p:nvPr/>
            </p:nvCxnSpPr>
            <p:spPr>
              <a:xfrm>
                <a:off x="7272338" y="4038601"/>
                <a:ext cx="3657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rapezium 6">
                <a:extLst>
                  <a:ext uri="{FF2B5EF4-FFF2-40B4-BE49-F238E27FC236}">
                    <a16:creationId xmlns:a16="http://schemas.microsoft.com/office/drawing/2014/main" id="{D7049ED3-4CB5-D045-B588-58B7AA223899}"/>
                  </a:ext>
                </a:extLst>
              </p:cNvPr>
              <p:cNvSpPr/>
              <p:nvPr/>
            </p:nvSpPr>
            <p:spPr>
              <a:xfrm>
                <a:off x="7643813" y="1985963"/>
                <a:ext cx="114300" cy="314325"/>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apezium 7">
                <a:extLst>
                  <a:ext uri="{FF2B5EF4-FFF2-40B4-BE49-F238E27FC236}">
                    <a16:creationId xmlns:a16="http://schemas.microsoft.com/office/drawing/2014/main" id="{770B0F73-BECB-7B43-AA2E-23A8CCEDD8BC}"/>
                  </a:ext>
                </a:extLst>
              </p:cNvPr>
              <p:cNvSpPr/>
              <p:nvPr/>
            </p:nvSpPr>
            <p:spPr>
              <a:xfrm>
                <a:off x="8386764" y="2706291"/>
                <a:ext cx="114300" cy="314325"/>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rapezium 8">
                <a:extLst>
                  <a:ext uri="{FF2B5EF4-FFF2-40B4-BE49-F238E27FC236}">
                    <a16:creationId xmlns:a16="http://schemas.microsoft.com/office/drawing/2014/main" id="{680C93BA-7C67-264D-B0AE-BE3302B37DC8}"/>
                  </a:ext>
                </a:extLst>
              </p:cNvPr>
              <p:cNvSpPr/>
              <p:nvPr/>
            </p:nvSpPr>
            <p:spPr>
              <a:xfrm>
                <a:off x="8986838" y="1970487"/>
                <a:ext cx="114300" cy="314325"/>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ium 9">
                <a:extLst>
                  <a:ext uri="{FF2B5EF4-FFF2-40B4-BE49-F238E27FC236}">
                    <a16:creationId xmlns:a16="http://schemas.microsoft.com/office/drawing/2014/main" id="{E25242A9-C54F-CC4C-B3B0-519CDD1EC0DA}"/>
                  </a:ext>
                </a:extLst>
              </p:cNvPr>
              <p:cNvSpPr/>
              <p:nvPr/>
            </p:nvSpPr>
            <p:spPr>
              <a:xfrm>
                <a:off x="10320338" y="2002631"/>
                <a:ext cx="114300" cy="314325"/>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rapezium 10">
                <a:extLst>
                  <a:ext uri="{FF2B5EF4-FFF2-40B4-BE49-F238E27FC236}">
                    <a16:creationId xmlns:a16="http://schemas.microsoft.com/office/drawing/2014/main" id="{5B8CBA5F-A6F2-7D4C-B26F-1D30E39617F5}"/>
                  </a:ext>
                </a:extLst>
              </p:cNvPr>
              <p:cNvSpPr/>
              <p:nvPr/>
            </p:nvSpPr>
            <p:spPr>
              <a:xfrm>
                <a:off x="9796463" y="2706291"/>
                <a:ext cx="114300" cy="314325"/>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rapezium 11">
                <a:extLst>
                  <a:ext uri="{FF2B5EF4-FFF2-40B4-BE49-F238E27FC236}">
                    <a16:creationId xmlns:a16="http://schemas.microsoft.com/office/drawing/2014/main" id="{2D400642-FE79-B648-BDFA-57877FE2439C}"/>
                  </a:ext>
                </a:extLst>
              </p:cNvPr>
              <p:cNvSpPr/>
              <p:nvPr/>
            </p:nvSpPr>
            <p:spPr>
              <a:xfrm>
                <a:off x="7681913" y="5619752"/>
                <a:ext cx="114300" cy="314325"/>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rapezium 13">
                <a:extLst>
                  <a:ext uri="{FF2B5EF4-FFF2-40B4-BE49-F238E27FC236}">
                    <a16:creationId xmlns:a16="http://schemas.microsoft.com/office/drawing/2014/main" id="{979EDE05-1B52-4942-A2C7-B3BB922267A1}"/>
                  </a:ext>
                </a:extLst>
              </p:cNvPr>
              <p:cNvSpPr/>
              <p:nvPr/>
            </p:nvSpPr>
            <p:spPr>
              <a:xfrm>
                <a:off x="8367708" y="4838711"/>
                <a:ext cx="114300" cy="314325"/>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rapezium 14">
                <a:extLst>
                  <a:ext uri="{FF2B5EF4-FFF2-40B4-BE49-F238E27FC236}">
                    <a16:creationId xmlns:a16="http://schemas.microsoft.com/office/drawing/2014/main" id="{055B5819-0E94-1843-BE7F-ABE0D2268184}"/>
                  </a:ext>
                </a:extLst>
              </p:cNvPr>
              <p:cNvSpPr/>
              <p:nvPr/>
            </p:nvSpPr>
            <p:spPr>
              <a:xfrm>
                <a:off x="9796463" y="4782255"/>
                <a:ext cx="114300" cy="314325"/>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rapezium 15">
                <a:extLst>
                  <a:ext uri="{FF2B5EF4-FFF2-40B4-BE49-F238E27FC236}">
                    <a16:creationId xmlns:a16="http://schemas.microsoft.com/office/drawing/2014/main" id="{6988CB28-8458-C347-AB7F-1131D4AAF997}"/>
                  </a:ext>
                </a:extLst>
              </p:cNvPr>
              <p:cNvSpPr/>
              <p:nvPr/>
            </p:nvSpPr>
            <p:spPr>
              <a:xfrm>
                <a:off x="10434638" y="5619751"/>
                <a:ext cx="114300" cy="314325"/>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rapezium 16">
                <a:extLst>
                  <a:ext uri="{FF2B5EF4-FFF2-40B4-BE49-F238E27FC236}">
                    <a16:creationId xmlns:a16="http://schemas.microsoft.com/office/drawing/2014/main" id="{88A9F4CD-D19C-4044-B787-D73167C3078B}"/>
                  </a:ext>
                </a:extLst>
              </p:cNvPr>
              <p:cNvSpPr/>
              <p:nvPr/>
            </p:nvSpPr>
            <p:spPr>
              <a:xfrm>
                <a:off x="9043988" y="5603084"/>
                <a:ext cx="114300" cy="314325"/>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miley Face 18">
                <a:extLst>
                  <a:ext uri="{FF2B5EF4-FFF2-40B4-BE49-F238E27FC236}">
                    <a16:creationId xmlns:a16="http://schemas.microsoft.com/office/drawing/2014/main" id="{E24CC5E5-D7A5-8047-8CA3-75871B772074}"/>
                  </a:ext>
                </a:extLst>
              </p:cNvPr>
              <p:cNvSpPr/>
              <p:nvPr/>
            </p:nvSpPr>
            <p:spPr>
              <a:xfrm>
                <a:off x="7796212" y="2457450"/>
                <a:ext cx="276225" cy="2488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miley Face 19">
                <a:extLst>
                  <a:ext uri="{FF2B5EF4-FFF2-40B4-BE49-F238E27FC236}">
                    <a16:creationId xmlns:a16="http://schemas.microsoft.com/office/drawing/2014/main" id="{E8759946-9988-EA43-9C57-427DAB680CE8}"/>
                  </a:ext>
                </a:extLst>
              </p:cNvPr>
              <p:cNvSpPr/>
              <p:nvPr/>
            </p:nvSpPr>
            <p:spPr>
              <a:xfrm>
                <a:off x="10329864" y="2456260"/>
                <a:ext cx="276225" cy="2488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miley Face 20">
                <a:extLst>
                  <a:ext uri="{FF2B5EF4-FFF2-40B4-BE49-F238E27FC236}">
                    <a16:creationId xmlns:a16="http://schemas.microsoft.com/office/drawing/2014/main" id="{2E3E4956-B5C1-4844-80D9-CB7A837BC996}"/>
                  </a:ext>
                </a:extLst>
              </p:cNvPr>
              <p:cNvSpPr/>
              <p:nvPr/>
            </p:nvSpPr>
            <p:spPr>
              <a:xfrm>
                <a:off x="8986837" y="3192077"/>
                <a:ext cx="276225" cy="2488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miley Face 21">
                <a:extLst>
                  <a:ext uri="{FF2B5EF4-FFF2-40B4-BE49-F238E27FC236}">
                    <a16:creationId xmlns:a16="http://schemas.microsoft.com/office/drawing/2014/main" id="{8DC53C0F-ABCF-0C46-9F58-6D5A3C11DD6B}"/>
                  </a:ext>
                </a:extLst>
              </p:cNvPr>
              <p:cNvSpPr/>
              <p:nvPr/>
            </p:nvSpPr>
            <p:spPr>
              <a:xfrm>
                <a:off x="7562850" y="3180170"/>
                <a:ext cx="276225" cy="2488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miley Face 22">
                <a:extLst>
                  <a:ext uri="{FF2B5EF4-FFF2-40B4-BE49-F238E27FC236}">
                    <a16:creationId xmlns:a16="http://schemas.microsoft.com/office/drawing/2014/main" id="{57BD4353-0D7F-EA4A-B497-3DAD22E0CC4B}"/>
                  </a:ext>
                </a:extLst>
              </p:cNvPr>
              <p:cNvSpPr/>
              <p:nvPr/>
            </p:nvSpPr>
            <p:spPr>
              <a:xfrm>
                <a:off x="8986838" y="2394949"/>
                <a:ext cx="276225" cy="2488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miley Face 23">
                <a:extLst>
                  <a:ext uri="{FF2B5EF4-FFF2-40B4-BE49-F238E27FC236}">
                    <a16:creationId xmlns:a16="http://schemas.microsoft.com/office/drawing/2014/main" id="{BE83EA8D-C55C-4E40-81AF-E156426E3F72}"/>
                  </a:ext>
                </a:extLst>
              </p:cNvPr>
              <p:cNvSpPr/>
              <p:nvPr/>
            </p:nvSpPr>
            <p:spPr>
              <a:xfrm>
                <a:off x="10272713" y="3220062"/>
                <a:ext cx="276225" cy="2488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miley Face 24">
                <a:extLst>
                  <a:ext uri="{FF2B5EF4-FFF2-40B4-BE49-F238E27FC236}">
                    <a16:creationId xmlns:a16="http://schemas.microsoft.com/office/drawing/2014/main" id="{0160C5A1-9234-E942-8D6A-CA3910656D57}"/>
                  </a:ext>
                </a:extLst>
              </p:cNvPr>
              <p:cNvSpPr/>
              <p:nvPr/>
            </p:nvSpPr>
            <p:spPr>
              <a:xfrm>
                <a:off x="8710612" y="5194696"/>
                <a:ext cx="276225" cy="2488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miley Face 25">
                <a:extLst>
                  <a:ext uri="{FF2B5EF4-FFF2-40B4-BE49-F238E27FC236}">
                    <a16:creationId xmlns:a16="http://schemas.microsoft.com/office/drawing/2014/main" id="{9098822B-70AC-8949-B063-5B9F0C8E92D5}"/>
                  </a:ext>
                </a:extLst>
              </p:cNvPr>
              <p:cNvSpPr/>
              <p:nvPr/>
            </p:nvSpPr>
            <p:spPr>
              <a:xfrm>
                <a:off x="9234487" y="4661415"/>
                <a:ext cx="276225" cy="2488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miley Face 26">
                <a:extLst>
                  <a:ext uri="{FF2B5EF4-FFF2-40B4-BE49-F238E27FC236}">
                    <a16:creationId xmlns:a16="http://schemas.microsoft.com/office/drawing/2014/main" id="{87BEACF9-4BD1-6A4C-A316-0D8437267DE0}"/>
                  </a:ext>
                </a:extLst>
              </p:cNvPr>
              <p:cNvSpPr/>
              <p:nvPr/>
            </p:nvSpPr>
            <p:spPr>
              <a:xfrm>
                <a:off x="7696202" y="4533425"/>
                <a:ext cx="276225" cy="2488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miley Face 29">
                <a:extLst>
                  <a:ext uri="{FF2B5EF4-FFF2-40B4-BE49-F238E27FC236}">
                    <a16:creationId xmlns:a16="http://schemas.microsoft.com/office/drawing/2014/main" id="{6E0B4815-9BD5-0541-832D-9F20741B1B06}"/>
                  </a:ext>
                </a:extLst>
              </p:cNvPr>
              <p:cNvSpPr/>
              <p:nvPr/>
            </p:nvSpPr>
            <p:spPr>
              <a:xfrm>
                <a:off x="8067675" y="5635831"/>
                <a:ext cx="276225" cy="2488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983674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2246</Words>
  <Application>Microsoft Macintosh PowerPoint</Application>
  <PresentationFormat>Widescreen</PresentationFormat>
  <Paragraphs>140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Libre Baskerville</vt:lpstr>
      <vt:lpstr>Office Theme</vt:lpstr>
      <vt:lpstr>Lunchtime Activities</vt:lpstr>
      <vt:lpstr>Lunchtime Activities</vt:lpstr>
      <vt:lpstr>FOURSQUARE</vt:lpstr>
      <vt:lpstr>SPUD</vt:lpstr>
      <vt:lpstr>Fruit Salad</vt:lpstr>
      <vt:lpstr>Noughts and Crosses</vt:lpstr>
      <vt:lpstr>Don’t Feed The Animals</vt:lpstr>
      <vt:lpstr>Protect The Tower</vt:lpstr>
      <vt:lpstr>Protect The Tower Teams</vt:lpstr>
      <vt:lpstr>Time Out</vt:lpstr>
      <vt:lpstr>Dragons Treasure </vt:lpstr>
      <vt:lpstr>Cat &amp; Mouse</vt:lpstr>
      <vt:lpstr>Elephant Football</vt:lpstr>
      <vt:lpstr>Clap Catch</vt:lpstr>
      <vt:lpstr>Hoop Ball</vt:lpstr>
      <vt:lpstr>Danish Rounders</vt:lpstr>
      <vt:lpstr>Playground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Lunchtime Activities</dc:title>
  <dc:creator>White, Adam (Student)</dc:creator>
  <cp:lastModifiedBy>R Shaw</cp:lastModifiedBy>
  <cp:revision>2</cp:revision>
  <dcterms:created xsi:type="dcterms:W3CDTF">2020-11-20T15:16:11Z</dcterms:created>
  <dcterms:modified xsi:type="dcterms:W3CDTF">2021-01-05T15:40:16Z</dcterms:modified>
</cp:coreProperties>
</file>